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89" r:id="rId3"/>
    <p:sldId id="290" r:id="rId4"/>
    <p:sldId id="291" r:id="rId5"/>
    <p:sldId id="292" r:id="rId6"/>
    <p:sldId id="293" r:id="rId7"/>
    <p:sldId id="294"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310" r:id="rId22"/>
    <p:sldId id="311" r:id="rId23"/>
    <p:sldId id="312" r:id="rId24"/>
  </p:sldIdLst>
  <p:sldSz cx="9144000" cy="6858000" type="screen4x3"/>
  <p:notesSz cx="6562725" cy="8686800"/>
  <p:defaultTextStyle>
    <a:defPPr>
      <a:defRPr lang="pl-PL"/>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190E"/>
    <a:srgbClr val="FFD3A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728" autoAdjust="0"/>
  </p:normalViewPr>
  <p:slideViewPr>
    <p:cSldViewPr snapToObjects="1">
      <p:cViewPr varScale="1">
        <p:scale>
          <a:sx n="70" d="100"/>
          <a:sy n="70" d="100"/>
        </p:scale>
        <p:origin x="-50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pic>
        <p:nvPicPr>
          <p:cNvPr id="35852" name="Picture 12" descr="pasek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22425"/>
            <a:ext cx="1655763" cy="523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2" name="Picture 2" descr="logo pw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7463"/>
            <a:ext cx="7740650" cy="1647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3" name="Rectangle 3"/>
          <p:cNvSpPr>
            <a:spLocks noChangeArrowheads="1"/>
          </p:cNvSpPr>
          <p:nvPr/>
        </p:nvSpPr>
        <p:spPr bwMode="auto">
          <a:xfrm>
            <a:off x="1655763" y="1628775"/>
            <a:ext cx="7524750" cy="5229225"/>
          </a:xfrm>
          <a:prstGeom prst="rect">
            <a:avLst/>
          </a:prstGeom>
          <a:solidFill>
            <a:srgbClr val="A7190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5844" name="Rectangle 4"/>
          <p:cNvSpPr>
            <a:spLocks noGrp="1" noChangeArrowheads="1"/>
          </p:cNvSpPr>
          <p:nvPr>
            <p:ph type="ctrTitle"/>
          </p:nvPr>
        </p:nvSpPr>
        <p:spPr>
          <a:xfrm>
            <a:off x="1873250" y="2130425"/>
            <a:ext cx="7089775" cy="2019300"/>
          </a:xfrm>
        </p:spPr>
        <p:txBody>
          <a:bodyPr/>
          <a:lstStyle>
            <a:lvl1pPr algn="ctr">
              <a:defRPr/>
            </a:lvl1pPr>
          </a:lstStyle>
          <a:p>
            <a:pPr lvl="0"/>
            <a:r>
              <a:rPr lang="pl-PL" noProof="0" smtClean="0"/>
              <a:t>Kliknij, aby edytować styl wzorca tytułu</a:t>
            </a:r>
          </a:p>
        </p:txBody>
      </p:sp>
      <p:sp>
        <p:nvSpPr>
          <p:cNvPr id="35845" name="Rectangle 5"/>
          <p:cNvSpPr>
            <a:spLocks noGrp="1" noChangeArrowheads="1"/>
          </p:cNvSpPr>
          <p:nvPr>
            <p:ph type="subTitle" sz="quarter" idx="1"/>
          </p:nvPr>
        </p:nvSpPr>
        <p:spPr>
          <a:xfrm>
            <a:off x="1873250" y="5697538"/>
            <a:ext cx="7089775" cy="900112"/>
          </a:xfrm>
        </p:spPr>
        <p:txBody>
          <a:bodyPr anchor="b"/>
          <a:lstStyle>
            <a:lvl1pPr marL="0" indent="0" algn="ctr">
              <a:buFontTx/>
              <a:buNone/>
              <a:defRPr sz="2000">
                <a:solidFill>
                  <a:srgbClr val="FFD3A1"/>
                </a:solidFill>
              </a:defRPr>
            </a:lvl1pPr>
          </a:lstStyle>
          <a:p>
            <a:pPr lvl="0"/>
            <a:r>
              <a:rPr lang="pl-PL" noProof="0" smtClean="0"/>
              <a:t>Kliknij, aby edytować styl wzorca podtytułu</a:t>
            </a:r>
          </a:p>
        </p:txBody>
      </p:sp>
    </p:spTree>
  </p:cSld>
  <p:clrMapOvr>
    <a:masterClrMapping/>
  </p:clrMapOvr>
  <p:transition>
    <p:randomBa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3196304298"/>
      </p:ext>
    </p:extLst>
  </p:cSld>
  <p:clrMapOvr>
    <a:masterClrMapping/>
  </p:clrMapOvr>
  <p:transition>
    <p:randomBa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931025" y="630238"/>
            <a:ext cx="2105025" cy="611187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611188" y="630238"/>
            <a:ext cx="6167437" cy="611187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1510505843"/>
      </p:ext>
    </p:extLst>
  </p:cSld>
  <p:clrMapOvr>
    <a:masterClrMapping/>
  </p:clrMapOvr>
  <p:transition>
    <p:randomBa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ytuł, tekst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611188" y="630238"/>
            <a:ext cx="8424862" cy="1035050"/>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611188" y="1881188"/>
            <a:ext cx="4135437" cy="486092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899025" y="1881188"/>
            <a:ext cx="4137025" cy="486092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3045076773"/>
      </p:ext>
    </p:extLst>
  </p:cSld>
  <p:clrMapOvr>
    <a:masterClrMapping/>
  </p:clrMapOvr>
  <p:transition>
    <p:randomBa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83496509"/>
      </p:ext>
    </p:extLst>
  </p:cSld>
  <p:clrMapOvr>
    <a:masterClrMapping/>
  </p:clrMapOvr>
  <p:transition>
    <p:randomBa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Tree>
    <p:extLst>
      <p:ext uri="{BB962C8B-B14F-4D97-AF65-F5344CB8AC3E}">
        <p14:creationId xmlns:p14="http://schemas.microsoft.com/office/powerpoint/2010/main" val="1039076464"/>
      </p:ext>
    </p:extLst>
  </p:cSld>
  <p:clrMapOvr>
    <a:masterClrMapping/>
  </p:clrMapOvr>
  <p:transition>
    <p:randomBa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611188" y="1881188"/>
            <a:ext cx="4135437" cy="4860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899025" y="1881188"/>
            <a:ext cx="4137025" cy="4860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4176287118"/>
      </p:ext>
    </p:extLst>
  </p:cSld>
  <p:clrMapOvr>
    <a:masterClrMapping/>
  </p:clrMapOvr>
  <p:transition>
    <p:randomBa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3989862994"/>
      </p:ext>
    </p:extLst>
  </p:cSld>
  <p:clrMapOvr>
    <a:masterClrMapping/>
  </p:clrMapOvr>
  <p:transition>
    <p:randomBa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Tree>
    <p:extLst>
      <p:ext uri="{BB962C8B-B14F-4D97-AF65-F5344CB8AC3E}">
        <p14:creationId xmlns:p14="http://schemas.microsoft.com/office/powerpoint/2010/main" val="839589254"/>
      </p:ext>
    </p:extLst>
  </p:cSld>
  <p:clrMapOvr>
    <a:masterClrMapping/>
  </p:clrMapOvr>
  <p:transition>
    <p:randomBa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121709"/>
      </p:ext>
    </p:extLst>
  </p:cSld>
  <p:clrMapOvr>
    <a:masterClrMapping/>
  </p:clrMapOvr>
  <p:transition>
    <p:randomBa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Tree>
    <p:extLst>
      <p:ext uri="{BB962C8B-B14F-4D97-AF65-F5344CB8AC3E}">
        <p14:creationId xmlns:p14="http://schemas.microsoft.com/office/powerpoint/2010/main" val="4280311054"/>
      </p:ext>
    </p:extLst>
  </p:cSld>
  <p:clrMapOvr>
    <a:masterClrMapping/>
  </p:clrMapOvr>
  <p:transition>
    <p:randomBa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Tree>
    <p:extLst>
      <p:ext uri="{BB962C8B-B14F-4D97-AF65-F5344CB8AC3E}">
        <p14:creationId xmlns:p14="http://schemas.microsoft.com/office/powerpoint/2010/main" val="2487896499"/>
      </p:ext>
    </p:extLst>
  </p:cSld>
  <p:clrMapOvr>
    <a:masterClrMapping/>
  </p:clrMapOvr>
  <p:transition>
    <p:randomBa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225" name="Picture 9" descr="logo pw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17463"/>
            <a:ext cx="2339975" cy="498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6" name="Rectangle 10"/>
          <p:cNvSpPr>
            <a:spLocks noChangeArrowheads="1"/>
          </p:cNvSpPr>
          <p:nvPr/>
        </p:nvSpPr>
        <p:spPr bwMode="auto">
          <a:xfrm>
            <a:off x="503238" y="481013"/>
            <a:ext cx="8640762" cy="1292225"/>
          </a:xfrm>
          <a:prstGeom prst="rect">
            <a:avLst/>
          </a:prstGeom>
          <a:solidFill>
            <a:srgbClr val="A7190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9229" name="Rectangle 13"/>
          <p:cNvSpPr>
            <a:spLocks noChangeArrowheads="1"/>
          </p:cNvSpPr>
          <p:nvPr/>
        </p:nvSpPr>
        <p:spPr bwMode="auto">
          <a:xfrm flipH="1">
            <a:off x="0" y="1773238"/>
            <a:ext cx="503238" cy="5084762"/>
          </a:xfrm>
          <a:prstGeom prst="rect">
            <a:avLst/>
          </a:prstGeom>
          <a:solidFill>
            <a:srgbClr val="A7190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9230" name="Rectangle 14"/>
          <p:cNvSpPr>
            <a:spLocks noGrp="1" noChangeArrowheads="1"/>
          </p:cNvSpPr>
          <p:nvPr>
            <p:ph type="title"/>
          </p:nvPr>
        </p:nvSpPr>
        <p:spPr bwMode="auto">
          <a:xfrm>
            <a:off x="611188" y="630238"/>
            <a:ext cx="8424862" cy="103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l-PL" smtClean="0"/>
              <a:t>Kliknij, aby edytować styl wzorca tytułu</a:t>
            </a:r>
          </a:p>
        </p:txBody>
      </p:sp>
      <p:sp>
        <p:nvSpPr>
          <p:cNvPr id="9231" name="Rectangle 15"/>
          <p:cNvSpPr>
            <a:spLocks noGrp="1" noChangeArrowheads="1"/>
          </p:cNvSpPr>
          <p:nvPr>
            <p:ph type="body" idx="1"/>
          </p:nvPr>
        </p:nvSpPr>
        <p:spPr bwMode="auto">
          <a:xfrm>
            <a:off x="611188" y="1881188"/>
            <a:ext cx="8424862" cy="4860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p:randomBar/>
  </p:transition>
  <p:txStyles>
    <p:titleStyle>
      <a:lvl1pPr algn="l" rtl="0" fontAlgn="base">
        <a:spcBef>
          <a:spcPct val="0"/>
        </a:spcBef>
        <a:spcAft>
          <a:spcPct val="0"/>
        </a:spcAft>
        <a:defRPr sz="3600" b="1">
          <a:solidFill>
            <a:schemeClr val="tx2"/>
          </a:solidFill>
          <a:latin typeface="+mj-lt"/>
          <a:ea typeface="+mj-ea"/>
          <a:cs typeface="+mj-cs"/>
        </a:defRPr>
      </a:lvl1pPr>
      <a:lvl2pPr algn="l" rtl="0" fontAlgn="base">
        <a:spcBef>
          <a:spcPct val="0"/>
        </a:spcBef>
        <a:spcAft>
          <a:spcPct val="0"/>
        </a:spcAft>
        <a:defRPr sz="3600" b="1">
          <a:solidFill>
            <a:schemeClr val="tx2"/>
          </a:solidFill>
          <a:latin typeface="Trebuchet MS" pitchFamily="34" charset="0"/>
        </a:defRPr>
      </a:lvl2pPr>
      <a:lvl3pPr algn="l" rtl="0" fontAlgn="base">
        <a:spcBef>
          <a:spcPct val="0"/>
        </a:spcBef>
        <a:spcAft>
          <a:spcPct val="0"/>
        </a:spcAft>
        <a:defRPr sz="3600" b="1">
          <a:solidFill>
            <a:schemeClr val="tx2"/>
          </a:solidFill>
          <a:latin typeface="Trebuchet MS" pitchFamily="34" charset="0"/>
        </a:defRPr>
      </a:lvl3pPr>
      <a:lvl4pPr algn="l" rtl="0" fontAlgn="base">
        <a:spcBef>
          <a:spcPct val="0"/>
        </a:spcBef>
        <a:spcAft>
          <a:spcPct val="0"/>
        </a:spcAft>
        <a:defRPr sz="3600" b="1">
          <a:solidFill>
            <a:schemeClr val="tx2"/>
          </a:solidFill>
          <a:latin typeface="Trebuchet MS" pitchFamily="34" charset="0"/>
        </a:defRPr>
      </a:lvl4pPr>
      <a:lvl5pPr algn="l" rtl="0" fontAlgn="base">
        <a:spcBef>
          <a:spcPct val="0"/>
        </a:spcBef>
        <a:spcAft>
          <a:spcPct val="0"/>
        </a:spcAft>
        <a:defRPr sz="3600" b="1">
          <a:solidFill>
            <a:schemeClr val="tx2"/>
          </a:solidFill>
          <a:latin typeface="Trebuchet MS" pitchFamily="34" charset="0"/>
        </a:defRPr>
      </a:lvl5pPr>
      <a:lvl6pPr marL="457200" algn="l" rtl="0" fontAlgn="base">
        <a:spcBef>
          <a:spcPct val="0"/>
        </a:spcBef>
        <a:spcAft>
          <a:spcPct val="0"/>
        </a:spcAft>
        <a:defRPr sz="3600" b="1">
          <a:solidFill>
            <a:schemeClr val="tx2"/>
          </a:solidFill>
          <a:latin typeface="Trebuchet MS" pitchFamily="34" charset="0"/>
        </a:defRPr>
      </a:lvl6pPr>
      <a:lvl7pPr marL="914400" algn="l" rtl="0" fontAlgn="base">
        <a:spcBef>
          <a:spcPct val="0"/>
        </a:spcBef>
        <a:spcAft>
          <a:spcPct val="0"/>
        </a:spcAft>
        <a:defRPr sz="3600" b="1">
          <a:solidFill>
            <a:schemeClr val="tx2"/>
          </a:solidFill>
          <a:latin typeface="Trebuchet MS" pitchFamily="34" charset="0"/>
        </a:defRPr>
      </a:lvl7pPr>
      <a:lvl8pPr marL="1371600" algn="l" rtl="0" fontAlgn="base">
        <a:spcBef>
          <a:spcPct val="0"/>
        </a:spcBef>
        <a:spcAft>
          <a:spcPct val="0"/>
        </a:spcAft>
        <a:defRPr sz="3600" b="1">
          <a:solidFill>
            <a:schemeClr val="tx2"/>
          </a:solidFill>
          <a:latin typeface="Trebuchet MS" pitchFamily="34" charset="0"/>
        </a:defRPr>
      </a:lvl8pPr>
      <a:lvl9pPr marL="1828800" algn="l" rtl="0" fontAlgn="base">
        <a:spcBef>
          <a:spcPct val="0"/>
        </a:spcBef>
        <a:spcAft>
          <a:spcPct val="0"/>
        </a:spcAft>
        <a:defRPr sz="3600" b="1">
          <a:solidFill>
            <a:schemeClr val="tx2"/>
          </a:solidFill>
          <a:latin typeface="Trebuchet MS"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ctrTitle"/>
          </p:nvPr>
        </p:nvSpPr>
        <p:spPr/>
        <p:txBody>
          <a:bodyPr/>
          <a:lstStyle/>
          <a:p>
            <a:r>
              <a:rPr lang="pl-PL"/>
              <a:t>Wydział Elektroniki</a:t>
            </a:r>
            <a:br>
              <a:rPr lang="pl-PL"/>
            </a:br>
            <a:r>
              <a:rPr lang="pl-PL" sz="2800"/>
              <a:t>Kierunek: AiR</a:t>
            </a:r>
            <a:r>
              <a:rPr lang="pl-PL"/>
              <a:t> </a:t>
            </a:r>
            <a:endParaRPr lang="pl-PL" sz="2000" i="1"/>
          </a:p>
        </p:txBody>
      </p:sp>
      <p:sp>
        <p:nvSpPr>
          <p:cNvPr id="129027" name="Rectangle 3"/>
          <p:cNvSpPr>
            <a:spLocks noGrp="1" noChangeArrowheads="1"/>
          </p:cNvSpPr>
          <p:nvPr>
            <p:ph type="subTitle" idx="1"/>
          </p:nvPr>
        </p:nvSpPr>
        <p:spPr>
          <a:xfrm>
            <a:off x="1873250" y="5300663"/>
            <a:ext cx="7089775" cy="1044575"/>
          </a:xfrm>
        </p:spPr>
        <p:txBody>
          <a:bodyPr/>
          <a:lstStyle/>
          <a:p>
            <a:r>
              <a:rPr lang="pl-PL" sz="2800" b="1" dirty="0"/>
              <a:t>Zaawansowane metody programowania</a:t>
            </a:r>
          </a:p>
          <a:p>
            <a:r>
              <a:rPr lang="pl-PL" sz="2800" b="1" dirty="0"/>
              <a:t>Wykład </a:t>
            </a:r>
            <a:r>
              <a:rPr lang="pl-PL" sz="2800" b="1" dirty="0" smtClean="0"/>
              <a:t>5</a:t>
            </a:r>
            <a:endParaRPr lang="pl-PL" sz="2800" b="1" dirty="0"/>
          </a:p>
        </p:txBody>
      </p:sp>
    </p:spTree>
  </p:cSld>
  <p:clrMapOvr>
    <a:masterClrMapping/>
  </p:clrMapOvr>
  <p:transition>
    <p:randomBa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Properties</a:t>
            </a:r>
            <a:endParaRPr lang="pl-PL" dirty="0"/>
          </a:p>
        </p:txBody>
      </p:sp>
      <p:sp>
        <p:nvSpPr>
          <p:cNvPr id="3" name="Symbol zastępczy zawartości 2"/>
          <p:cNvSpPr>
            <a:spLocks noGrp="1"/>
          </p:cNvSpPr>
          <p:nvPr>
            <p:ph idx="1"/>
          </p:nvPr>
        </p:nvSpPr>
        <p:spPr/>
        <p:txBody>
          <a:bodyPr/>
          <a:lstStyle/>
          <a:p>
            <a:r>
              <a:rPr lang="en-US" dirty="0" smtClean="0"/>
              <a:t>Properties</a:t>
            </a:r>
            <a:r>
              <a:rPr lang="pl-PL" dirty="0" smtClean="0"/>
              <a:t> – własności? właściwości? </a:t>
            </a:r>
          </a:p>
          <a:p>
            <a:r>
              <a:rPr lang="pl-PL" b="1" dirty="0" err="1" smtClean="0">
                <a:solidFill>
                  <a:srgbClr val="FF0000"/>
                </a:solidFill>
                <a:latin typeface="Courier New" pitchFamily="49" charset="0"/>
                <a:cs typeface="Courier New" pitchFamily="49" charset="0"/>
              </a:rPr>
              <a:t>get</a:t>
            </a:r>
            <a:r>
              <a:rPr lang="pl-PL" dirty="0" smtClean="0">
                <a:solidFill>
                  <a:srgbClr val="FF0000"/>
                </a:solidFill>
              </a:rPr>
              <a:t> </a:t>
            </a:r>
            <a:r>
              <a:rPr lang="pl-PL" dirty="0"/>
              <a:t>i </a:t>
            </a:r>
            <a:r>
              <a:rPr lang="pl-PL" b="1" dirty="0" smtClean="0">
                <a:solidFill>
                  <a:srgbClr val="FF0000"/>
                </a:solidFill>
                <a:latin typeface="Courier New" pitchFamily="49" charset="0"/>
                <a:cs typeface="Courier New" pitchFamily="49" charset="0"/>
              </a:rPr>
              <a:t>set</a:t>
            </a:r>
            <a:r>
              <a:rPr lang="pl-PL" dirty="0" smtClean="0"/>
              <a:t> </a:t>
            </a:r>
            <a:r>
              <a:rPr lang="pl-PL" dirty="0"/>
              <a:t>są to </a:t>
            </a:r>
            <a:r>
              <a:rPr lang="pl-PL" dirty="0" err="1" smtClean="0"/>
              <a:t>akcesory</a:t>
            </a:r>
            <a:endParaRPr lang="pl-PL" dirty="0" smtClean="0"/>
          </a:p>
          <a:p>
            <a:r>
              <a:rPr lang="pl-PL" dirty="0" err="1" smtClean="0"/>
              <a:t>Akcesor</a:t>
            </a:r>
            <a:r>
              <a:rPr lang="pl-PL" dirty="0" smtClean="0"/>
              <a:t> </a:t>
            </a:r>
            <a:r>
              <a:rPr lang="pl-PL" b="1" dirty="0">
                <a:solidFill>
                  <a:srgbClr val="FF0000"/>
                </a:solidFill>
                <a:latin typeface="Courier New" pitchFamily="49" charset="0"/>
                <a:cs typeface="Courier New" pitchFamily="49" charset="0"/>
              </a:rPr>
              <a:t>set</a:t>
            </a:r>
            <a:r>
              <a:rPr lang="pl-PL" dirty="0" smtClean="0"/>
              <a:t> </a:t>
            </a:r>
            <a:r>
              <a:rPr lang="pl-PL" dirty="0"/>
              <a:t>automatycznie podczas próby przypisania wartości otrzymuje ją w parametrze o nazwie </a:t>
            </a:r>
            <a:r>
              <a:rPr lang="pl-PL" b="1" dirty="0" err="1" smtClean="0">
                <a:solidFill>
                  <a:srgbClr val="FF0000"/>
                </a:solidFill>
                <a:latin typeface="Courier New" pitchFamily="49" charset="0"/>
                <a:cs typeface="Courier New" pitchFamily="49" charset="0"/>
              </a:rPr>
              <a:t>value</a:t>
            </a:r>
            <a:endParaRPr lang="pl-PL" dirty="0" smtClean="0"/>
          </a:p>
          <a:p>
            <a:r>
              <a:rPr lang="pl-PL" dirty="0" err="1" smtClean="0"/>
              <a:t>Akcesor</a:t>
            </a:r>
            <a:r>
              <a:rPr lang="pl-PL" dirty="0" smtClean="0"/>
              <a:t> </a:t>
            </a:r>
            <a:r>
              <a:rPr lang="pl-PL" b="1" dirty="0" err="1" smtClean="0">
                <a:solidFill>
                  <a:srgbClr val="FF0000"/>
                </a:solidFill>
                <a:latin typeface="Courier New" pitchFamily="49" charset="0"/>
                <a:cs typeface="Courier New" pitchFamily="49" charset="0"/>
              </a:rPr>
              <a:t>get</a:t>
            </a:r>
            <a:r>
              <a:rPr lang="pl-PL" dirty="0" smtClean="0"/>
              <a:t> </a:t>
            </a:r>
            <a:r>
              <a:rPr lang="pl-PL" dirty="0"/>
              <a:t>musi zwrócić jakąś wartość</a:t>
            </a:r>
          </a:p>
        </p:txBody>
      </p:sp>
    </p:spTree>
    <p:extLst>
      <p:ext uri="{BB962C8B-B14F-4D97-AF65-F5344CB8AC3E}">
        <p14:creationId xmlns:p14="http://schemas.microsoft.com/office/powerpoint/2010/main" val="2659966278"/>
      </p:ext>
    </p:extLst>
  </p:cSld>
  <p:clrMapOvr>
    <a:masterClrMapping/>
  </p:clrMapOvr>
  <p:transition>
    <p:randomBa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Przykład 3</a:t>
            </a:r>
            <a:endParaRPr lang="pl-PL" dirty="0"/>
          </a:p>
        </p:txBody>
      </p:sp>
      <p:sp>
        <p:nvSpPr>
          <p:cNvPr id="4" name="pole tekstowe 3"/>
          <p:cNvSpPr txBox="1"/>
          <p:nvPr/>
        </p:nvSpPr>
        <p:spPr>
          <a:xfrm>
            <a:off x="467544" y="1772816"/>
            <a:ext cx="4248472" cy="4247317"/>
          </a:xfrm>
          <a:prstGeom prst="rect">
            <a:avLst/>
          </a:prstGeom>
          <a:noFill/>
          <a:ln w="28575">
            <a:solidFill>
              <a:schemeClr val="accent1"/>
            </a:solidFill>
          </a:ln>
        </p:spPr>
        <p:txBody>
          <a:bodyPr wrap="square" rtlCol="0">
            <a:spAutoFit/>
          </a:bodyPr>
          <a:lstStyle/>
          <a:p>
            <a:pPr algn="l"/>
            <a:r>
              <a:rPr lang="pl-PL" dirty="0" err="1">
                <a:solidFill>
                  <a:schemeClr val="bg2"/>
                </a:solidFill>
                <a:latin typeface="Courier New" pitchFamily="49" charset="0"/>
                <a:cs typeface="Courier New" pitchFamily="49" charset="0"/>
              </a:rPr>
              <a:t>class</a:t>
            </a:r>
            <a:r>
              <a:rPr lang="pl-PL" dirty="0">
                <a:solidFill>
                  <a:schemeClr val="bg2"/>
                </a:solidFill>
                <a:latin typeface="Courier New" pitchFamily="49" charset="0"/>
                <a:cs typeface="Courier New" pitchFamily="49" charset="0"/>
              </a:rPr>
              <a:t> Pokaz</a:t>
            </a:r>
          </a:p>
          <a:p>
            <a:pPr algn="l"/>
            <a:r>
              <a:rPr lang="pl-PL" dirty="0">
                <a:solidFill>
                  <a:schemeClr val="bg2"/>
                </a:solidFill>
                <a:latin typeface="Courier New" pitchFamily="49" charset="0"/>
                <a:cs typeface="Courier New" pitchFamily="49" charset="0"/>
              </a:rPr>
              <a:t>{</a:t>
            </a:r>
          </a:p>
          <a:p>
            <a:pPr algn="l"/>
            <a:r>
              <a:rPr lang="pl-PL" dirty="0">
                <a:solidFill>
                  <a:schemeClr val="bg2"/>
                </a:solidFill>
                <a:latin typeface="Courier New" pitchFamily="49" charset="0"/>
                <a:cs typeface="Courier New" pitchFamily="49" charset="0"/>
              </a:rPr>
              <a:t>    </a:t>
            </a:r>
            <a:r>
              <a:rPr lang="pl-PL" dirty="0" err="1">
                <a:solidFill>
                  <a:schemeClr val="bg2"/>
                </a:solidFill>
                <a:latin typeface="Courier New" pitchFamily="49" charset="0"/>
                <a:cs typeface="Courier New" pitchFamily="49" charset="0"/>
              </a:rPr>
              <a:t>private</a:t>
            </a:r>
            <a:r>
              <a:rPr lang="pl-PL" dirty="0">
                <a:solidFill>
                  <a:schemeClr val="bg2"/>
                </a:solidFill>
                <a:latin typeface="Courier New" pitchFamily="49" charset="0"/>
                <a:cs typeface="Courier New" pitchFamily="49" charset="0"/>
              </a:rPr>
              <a:t> </a:t>
            </a:r>
            <a:r>
              <a:rPr lang="pl-PL" dirty="0" err="1">
                <a:solidFill>
                  <a:schemeClr val="bg2"/>
                </a:solidFill>
                <a:latin typeface="Courier New" pitchFamily="49" charset="0"/>
                <a:cs typeface="Courier New" pitchFamily="49" charset="0"/>
              </a:rPr>
              <a:t>int</a:t>
            </a:r>
            <a:r>
              <a:rPr lang="pl-PL" dirty="0">
                <a:solidFill>
                  <a:schemeClr val="bg2"/>
                </a:solidFill>
                <a:latin typeface="Courier New" pitchFamily="49" charset="0"/>
                <a:cs typeface="Courier New" pitchFamily="49" charset="0"/>
              </a:rPr>
              <a:t> l;</a:t>
            </a:r>
          </a:p>
          <a:p>
            <a:pPr algn="l"/>
            <a:r>
              <a:rPr lang="pl-PL" dirty="0">
                <a:solidFill>
                  <a:schemeClr val="bg2"/>
                </a:solidFill>
                <a:latin typeface="Courier New" pitchFamily="49" charset="0"/>
                <a:cs typeface="Courier New" pitchFamily="49" charset="0"/>
              </a:rPr>
              <a:t>    public </a:t>
            </a:r>
            <a:r>
              <a:rPr lang="pl-PL" dirty="0" err="1">
                <a:solidFill>
                  <a:schemeClr val="bg2"/>
                </a:solidFill>
                <a:latin typeface="Courier New" pitchFamily="49" charset="0"/>
                <a:cs typeface="Courier New" pitchFamily="49" charset="0"/>
              </a:rPr>
              <a:t>int</a:t>
            </a:r>
            <a:r>
              <a:rPr lang="pl-PL" dirty="0">
                <a:solidFill>
                  <a:schemeClr val="bg2"/>
                </a:solidFill>
                <a:latin typeface="Courier New" pitchFamily="49" charset="0"/>
                <a:cs typeface="Courier New" pitchFamily="49" charset="0"/>
              </a:rPr>
              <a:t> liczba</a:t>
            </a:r>
          </a:p>
          <a:p>
            <a:pPr algn="l"/>
            <a:r>
              <a:rPr lang="pl-PL" dirty="0">
                <a:solidFill>
                  <a:schemeClr val="bg2"/>
                </a:solidFill>
                <a:latin typeface="Courier New" pitchFamily="49" charset="0"/>
                <a:cs typeface="Courier New" pitchFamily="49" charset="0"/>
              </a:rPr>
              <a:t>    {</a:t>
            </a:r>
          </a:p>
          <a:p>
            <a:pPr algn="l"/>
            <a:r>
              <a:rPr lang="pl-PL" dirty="0">
                <a:solidFill>
                  <a:schemeClr val="bg2"/>
                </a:solidFill>
                <a:latin typeface="Courier New" pitchFamily="49" charset="0"/>
                <a:cs typeface="Courier New" pitchFamily="49" charset="0"/>
              </a:rPr>
              <a:t>        </a:t>
            </a:r>
            <a:r>
              <a:rPr lang="pl-PL" dirty="0" err="1">
                <a:solidFill>
                  <a:schemeClr val="bg2"/>
                </a:solidFill>
                <a:latin typeface="Courier New" pitchFamily="49" charset="0"/>
                <a:cs typeface="Courier New" pitchFamily="49" charset="0"/>
              </a:rPr>
              <a:t>get</a:t>
            </a:r>
            <a:r>
              <a:rPr lang="pl-PL" dirty="0">
                <a:solidFill>
                  <a:schemeClr val="bg2"/>
                </a:solidFill>
                <a:latin typeface="Courier New" pitchFamily="49" charset="0"/>
                <a:cs typeface="Courier New" pitchFamily="49" charset="0"/>
              </a:rPr>
              <a:t> // Zwraca wartość</a:t>
            </a:r>
          </a:p>
          <a:p>
            <a:pPr algn="l"/>
            <a:r>
              <a:rPr lang="pl-PL" dirty="0">
                <a:solidFill>
                  <a:schemeClr val="bg2"/>
                </a:solidFill>
                <a:latin typeface="Courier New" pitchFamily="49" charset="0"/>
                <a:cs typeface="Courier New" pitchFamily="49" charset="0"/>
              </a:rPr>
              <a:t>        {</a:t>
            </a:r>
          </a:p>
          <a:p>
            <a:pPr algn="l"/>
            <a:r>
              <a:rPr lang="pl-PL" dirty="0">
                <a:solidFill>
                  <a:schemeClr val="bg2"/>
                </a:solidFill>
                <a:latin typeface="Courier New" pitchFamily="49" charset="0"/>
                <a:cs typeface="Courier New" pitchFamily="49" charset="0"/>
              </a:rPr>
              <a:t>            return l / 2;</a:t>
            </a:r>
          </a:p>
          <a:p>
            <a:pPr algn="l"/>
            <a:r>
              <a:rPr lang="pl-PL" dirty="0">
                <a:solidFill>
                  <a:schemeClr val="bg2"/>
                </a:solidFill>
                <a:latin typeface="Courier New" pitchFamily="49" charset="0"/>
                <a:cs typeface="Courier New" pitchFamily="49" charset="0"/>
              </a:rPr>
              <a:t>        }</a:t>
            </a:r>
          </a:p>
          <a:p>
            <a:pPr algn="l"/>
            <a:r>
              <a:rPr lang="pl-PL" dirty="0">
                <a:solidFill>
                  <a:schemeClr val="bg2"/>
                </a:solidFill>
                <a:latin typeface="Courier New" pitchFamily="49" charset="0"/>
                <a:cs typeface="Courier New" pitchFamily="49" charset="0"/>
              </a:rPr>
              <a:t>        set // Nadaje wartość</a:t>
            </a:r>
          </a:p>
          <a:p>
            <a:pPr algn="l"/>
            <a:r>
              <a:rPr lang="pl-PL" dirty="0">
                <a:solidFill>
                  <a:schemeClr val="bg2"/>
                </a:solidFill>
                <a:latin typeface="Courier New" pitchFamily="49" charset="0"/>
                <a:cs typeface="Courier New" pitchFamily="49" charset="0"/>
              </a:rPr>
              <a:t>        {</a:t>
            </a:r>
          </a:p>
          <a:p>
            <a:pPr algn="l"/>
            <a:r>
              <a:rPr lang="pl-PL" dirty="0">
                <a:solidFill>
                  <a:schemeClr val="bg2"/>
                </a:solidFill>
                <a:latin typeface="Courier New" pitchFamily="49" charset="0"/>
                <a:cs typeface="Courier New" pitchFamily="49" charset="0"/>
              </a:rPr>
              <a:t>            l = </a:t>
            </a:r>
            <a:r>
              <a:rPr lang="pl-PL" dirty="0" err="1">
                <a:solidFill>
                  <a:schemeClr val="bg2"/>
                </a:solidFill>
                <a:latin typeface="Courier New" pitchFamily="49" charset="0"/>
                <a:cs typeface="Courier New" pitchFamily="49" charset="0"/>
              </a:rPr>
              <a:t>value</a:t>
            </a:r>
            <a:r>
              <a:rPr lang="pl-PL" dirty="0">
                <a:solidFill>
                  <a:schemeClr val="bg2"/>
                </a:solidFill>
                <a:latin typeface="Courier New" pitchFamily="49" charset="0"/>
                <a:cs typeface="Courier New" pitchFamily="49" charset="0"/>
              </a:rPr>
              <a:t>;</a:t>
            </a:r>
          </a:p>
          <a:p>
            <a:pPr algn="l"/>
            <a:r>
              <a:rPr lang="pl-PL" dirty="0">
                <a:solidFill>
                  <a:schemeClr val="bg2"/>
                </a:solidFill>
                <a:latin typeface="Courier New" pitchFamily="49" charset="0"/>
                <a:cs typeface="Courier New" pitchFamily="49" charset="0"/>
              </a:rPr>
              <a:t>        }</a:t>
            </a:r>
          </a:p>
          <a:p>
            <a:pPr algn="l"/>
            <a:r>
              <a:rPr lang="pl-PL" dirty="0">
                <a:solidFill>
                  <a:schemeClr val="bg2"/>
                </a:solidFill>
                <a:latin typeface="Courier New" pitchFamily="49" charset="0"/>
                <a:cs typeface="Courier New" pitchFamily="49" charset="0"/>
              </a:rPr>
              <a:t>    }</a:t>
            </a:r>
          </a:p>
          <a:p>
            <a:pPr algn="l"/>
            <a:r>
              <a:rPr lang="pl-PL" dirty="0">
                <a:solidFill>
                  <a:schemeClr val="bg2"/>
                </a:solidFill>
                <a:latin typeface="Courier New" pitchFamily="49" charset="0"/>
                <a:cs typeface="Courier New" pitchFamily="49" charset="0"/>
              </a:rPr>
              <a:t>}</a:t>
            </a:r>
          </a:p>
        </p:txBody>
      </p:sp>
      <p:sp>
        <p:nvSpPr>
          <p:cNvPr id="5" name="pole tekstowe 4"/>
          <p:cNvSpPr txBox="1"/>
          <p:nvPr/>
        </p:nvSpPr>
        <p:spPr>
          <a:xfrm>
            <a:off x="4788024" y="3645024"/>
            <a:ext cx="4320480" cy="3139321"/>
          </a:xfrm>
          <a:prstGeom prst="rect">
            <a:avLst/>
          </a:prstGeom>
          <a:solidFill>
            <a:srgbClr val="FFD3A1"/>
          </a:solidFill>
          <a:ln w="28575">
            <a:solidFill>
              <a:schemeClr val="accent1"/>
            </a:solidFill>
          </a:ln>
        </p:spPr>
        <p:txBody>
          <a:bodyPr wrap="square" rtlCol="0">
            <a:spAutoFit/>
          </a:bodyPr>
          <a:lstStyle/>
          <a:p>
            <a:pPr algn="l"/>
            <a:r>
              <a:rPr lang="pl-PL" dirty="0" err="1">
                <a:latin typeface="Courier New" pitchFamily="49" charset="0"/>
                <a:cs typeface="Courier New" pitchFamily="49" charset="0"/>
              </a:rPr>
              <a:t>class</a:t>
            </a:r>
            <a:r>
              <a:rPr lang="pl-PL" dirty="0">
                <a:latin typeface="Courier New" pitchFamily="49" charset="0"/>
                <a:cs typeface="Courier New" pitchFamily="49" charset="0"/>
              </a:rPr>
              <a:t> Program</a:t>
            </a:r>
          </a:p>
          <a:p>
            <a:pPr algn="l"/>
            <a:r>
              <a:rPr lang="pl-PL" dirty="0">
                <a:latin typeface="Courier New" pitchFamily="49" charset="0"/>
                <a:cs typeface="Courier New" pitchFamily="49" charset="0"/>
              </a:rPr>
              <a:t>{</a:t>
            </a:r>
          </a:p>
          <a:p>
            <a:pPr algn="l"/>
            <a:r>
              <a:rPr lang="pl-PL" dirty="0">
                <a:latin typeface="Courier New" pitchFamily="49" charset="0"/>
                <a:cs typeface="Courier New" pitchFamily="49" charset="0"/>
              </a:rPr>
              <a:t>    public </a:t>
            </a:r>
            <a:r>
              <a:rPr lang="pl-PL" dirty="0" err="1">
                <a:latin typeface="Courier New" pitchFamily="49" charset="0"/>
                <a:cs typeface="Courier New" pitchFamily="49" charset="0"/>
              </a:rPr>
              <a:t>static</a:t>
            </a:r>
            <a:r>
              <a:rPr lang="pl-PL" dirty="0">
                <a:latin typeface="Courier New" pitchFamily="49" charset="0"/>
                <a:cs typeface="Courier New" pitchFamily="49" charset="0"/>
              </a:rPr>
              <a:t> </a:t>
            </a:r>
            <a:r>
              <a:rPr lang="pl-PL" dirty="0" err="1">
                <a:latin typeface="Courier New" pitchFamily="49" charset="0"/>
                <a:cs typeface="Courier New" pitchFamily="49" charset="0"/>
              </a:rPr>
              <a:t>void</a:t>
            </a:r>
            <a:r>
              <a:rPr lang="pl-PL" dirty="0">
                <a:latin typeface="Courier New" pitchFamily="49" charset="0"/>
                <a:cs typeface="Courier New" pitchFamily="49" charset="0"/>
              </a:rPr>
              <a:t> </a:t>
            </a:r>
            <a:r>
              <a:rPr lang="pl-PL" dirty="0" err="1">
                <a:latin typeface="Courier New" pitchFamily="49" charset="0"/>
                <a:cs typeface="Courier New" pitchFamily="49" charset="0"/>
              </a:rPr>
              <a:t>Main</a:t>
            </a:r>
            <a:r>
              <a:rPr lang="pl-PL" dirty="0">
                <a:latin typeface="Courier New" pitchFamily="49" charset="0"/>
                <a:cs typeface="Courier New" pitchFamily="49" charset="0"/>
              </a:rPr>
              <a:t>()</a:t>
            </a:r>
          </a:p>
          <a:p>
            <a:pPr algn="l"/>
            <a:r>
              <a:rPr lang="pl-PL" dirty="0">
                <a:latin typeface="Courier New" pitchFamily="49" charset="0"/>
                <a:cs typeface="Courier New" pitchFamily="49" charset="0"/>
              </a:rPr>
              <a:t>    {</a:t>
            </a:r>
          </a:p>
          <a:p>
            <a:pPr algn="l"/>
            <a:r>
              <a:rPr lang="pl-PL" dirty="0">
                <a:latin typeface="Courier New" pitchFamily="49" charset="0"/>
                <a:cs typeface="Courier New" pitchFamily="49" charset="0"/>
              </a:rPr>
              <a:t>        Pokaz p = </a:t>
            </a:r>
            <a:r>
              <a:rPr lang="pl-PL" dirty="0" err="1">
                <a:latin typeface="Courier New" pitchFamily="49" charset="0"/>
                <a:cs typeface="Courier New" pitchFamily="49" charset="0"/>
              </a:rPr>
              <a:t>new</a:t>
            </a:r>
            <a:r>
              <a:rPr lang="pl-PL" dirty="0">
                <a:latin typeface="Courier New" pitchFamily="49" charset="0"/>
                <a:cs typeface="Courier New" pitchFamily="49" charset="0"/>
              </a:rPr>
              <a:t> Pokaz();</a:t>
            </a:r>
          </a:p>
          <a:p>
            <a:pPr algn="l"/>
            <a:r>
              <a:rPr lang="pl-PL" dirty="0">
                <a:latin typeface="Courier New" pitchFamily="49" charset="0"/>
                <a:cs typeface="Courier New" pitchFamily="49" charset="0"/>
              </a:rPr>
              <a:t>        </a:t>
            </a:r>
            <a:r>
              <a:rPr lang="pl-PL" dirty="0" err="1">
                <a:latin typeface="Courier New" pitchFamily="49" charset="0"/>
                <a:cs typeface="Courier New" pitchFamily="49" charset="0"/>
              </a:rPr>
              <a:t>p.liczba</a:t>
            </a:r>
            <a:r>
              <a:rPr lang="pl-PL" dirty="0">
                <a:latin typeface="Courier New" pitchFamily="49" charset="0"/>
                <a:cs typeface="Courier New" pitchFamily="49" charset="0"/>
              </a:rPr>
              <a:t> = 100;</a:t>
            </a:r>
          </a:p>
          <a:p>
            <a:pPr algn="l"/>
            <a:r>
              <a:rPr lang="pl-PL" dirty="0">
                <a:latin typeface="Courier New" pitchFamily="49" charset="0"/>
                <a:cs typeface="Courier New" pitchFamily="49" charset="0"/>
              </a:rPr>
              <a:t>        </a:t>
            </a:r>
            <a:r>
              <a:rPr lang="pl-PL" dirty="0" err="1">
                <a:latin typeface="Courier New" pitchFamily="49" charset="0"/>
                <a:cs typeface="Courier New" pitchFamily="49" charset="0"/>
              </a:rPr>
              <a:t>Console.WriteLine</a:t>
            </a:r>
            <a:r>
              <a:rPr lang="pl-PL" dirty="0">
                <a:latin typeface="Courier New" pitchFamily="49" charset="0"/>
                <a:cs typeface="Courier New" pitchFamily="49" charset="0"/>
              </a:rPr>
              <a:t>(</a:t>
            </a:r>
            <a:r>
              <a:rPr lang="pl-PL" dirty="0" err="1">
                <a:latin typeface="Courier New" pitchFamily="49" charset="0"/>
                <a:cs typeface="Courier New" pitchFamily="49" charset="0"/>
              </a:rPr>
              <a:t>p.liczba</a:t>
            </a:r>
            <a:r>
              <a:rPr lang="pl-PL" dirty="0">
                <a:latin typeface="Courier New" pitchFamily="49" charset="0"/>
                <a:cs typeface="Courier New" pitchFamily="49" charset="0"/>
              </a:rPr>
              <a:t>);</a:t>
            </a:r>
          </a:p>
          <a:p>
            <a:pPr algn="l"/>
            <a:r>
              <a:rPr lang="pl-PL" dirty="0">
                <a:latin typeface="Courier New" pitchFamily="49" charset="0"/>
                <a:cs typeface="Courier New" pitchFamily="49" charset="0"/>
              </a:rPr>
              <a:t>        </a:t>
            </a:r>
            <a:r>
              <a:rPr lang="pl-PL" dirty="0" err="1">
                <a:latin typeface="Courier New" pitchFamily="49" charset="0"/>
                <a:cs typeface="Courier New" pitchFamily="49" charset="0"/>
              </a:rPr>
              <a:t>Console.ReadKey</a:t>
            </a:r>
            <a:r>
              <a:rPr lang="pl-PL" dirty="0">
                <a:latin typeface="Courier New" pitchFamily="49" charset="0"/>
                <a:cs typeface="Courier New" pitchFamily="49" charset="0"/>
              </a:rPr>
              <a:t>();</a:t>
            </a:r>
          </a:p>
          <a:p>
            <a:pPr algn="l"/>
            <a:r>
              <a:rPr lang="pl-PL" dirty="0">
                <a:latin typeface="Courier New" pitchFamily="49" charset="0"/>
                <a:cs typeface="Courier New" pitchFamily="49" charset="0"/>
              </a:rPr>
              <a:t>    }</a:t>
            </a:r>
          </a:p>
          <a:p>
            <a:pPr algn="l"/>
            <a:r>
              <a:rPr lang="pl-PL" dirty="0">
                <a:latin typeface="Courier New" pitchFamily="49" charset="0"/>
                <a:cs typeface="Courier New" pitchFamily="49" charset="0"/>
              </a:rPr>
              <a:t>}</a:t>
            </a:r>
          </a:p>
        </p:txBody>
      </p:sp>
    </p:spTree>
    <p:extLst>
      <p:ext uri="{BB962C8B-B14F-4D97-AF65-F5344CB8AC3E}">
        <p14:creationId xmlns:p14="http://schemas.microsoft.com/office/powerpoint/2010/main" val="3675315661"/>
      </p:ext>
    </p:extLst>
  </p:cSld>
  <p:clrMapOvr>
    <a:masterClrMapping/>
  </p:clrMapOvr>
  <p:transition>
    <p:randomBa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Przykład </a:t>
            </a:r>
            <a:r>
              <a:rPr lang="pl-PL" dirty="0" smtClean="0"/>
              <a:t>3 - komentarz</a:t>
            </a:r>
            <a:endParaRPr lang="pl-PL" dirty="0"/>
          </a:p>
        </p:txBody>
      </p:sp>
      <p:sp>
        <p:nvSpPr>
          <p:cNvPr id="3" name="Symbol zastępczy zawartości 2"/>
          <p:cNvSpPr>
            <a:spLocks noGrp="1"/>
          </p:cNvSpPr>
          <p:nvPr>
            <p:ph idx="1"/>
          </p:nvPr>
        </p:nvSpPr>
        <p:spPr/>
        <p:txBody>
          <a:bodyPr/>
          <a:lstStyle/>
          <a:p>
            <a:r>
              <a:rPr lang="pl-PL" sz="2000" dirty="0" smtClean="0"/>
              <a:t>Tworzymy klasę </a:t>
            </a:r>
            <a:r>
              <a:rPr lang="pl-PL" sz="2000" dirty="0"/>
              <a:t>o nazwie </a:t>
            </a:r>
            <a:r>
              <a:rPr lang="pl-PL" sz="2000" b="1" dirty="0" smtClean="0">
                <a:solidFill>
                  <a:srgbClr val="FF0000"/>
                </a:solidFill>
                <a:latin typeface="Courier New" pitchFamily="49" charset="0"/>
                <a:cs typeface="Courier New" pitchFamily="49" charset="0"/>
              </a:rPr>
              <a:t>Pokaz</a:t>
            </a:r>
            <a:r>
              <a:rPr lang="pl-PL" sz="2000" dirty="0" smtClean="0"/>
              <a:t>, która </a:t>
            </a:r>
            <a:r>
              <a:rPr lang="pl-PL" sz="2000" dirty="0"/>
              <a:t>to zawiera prywatną zmienną typu </a:t>
            </a:r>
            <a:r>
              <a:rPr lang="pl-PL" sz="2000" b="1" dirty="0" err="1">
                <a:solidFill>
                  <a:srgbClr val="FF0000"/>
                </a:solidFill>
                <a:latin typeface="Courier New" pitchFamily="49" charset="0"/>
                <a:cs typeface="Courier New" pitchFamily="49" charset="0"/>
              </a:rPr>
              <a:t>int</a:t>
            </a:r>
            <a:r>
              <a:rPr lang="pl-PL" sz="2000" dirty="0">
                <a:solidFill>
                  <a:srgbClr val="FF0000"/>
                </a:solidFill>
              </a:rPr>
              <a:t> </a:t>
            </a:r>
            <a:r>
              <a:rPr lang="pl-PL" sz="2000" dirty="0"/>
              <a:t>o nazwie </a:t>
            </a:r>
            <a:r>
              <a:rPr lang="pl-PL" sz="2000" b="1" dirty="0" smtClean="0">
                <a:solidFill>
                  <a:srgbClr val="FF0000"/>
                </a:solidFill>
                <a:latin typeface="Courier New" pitchFamily="49" charset="0"/>
                <a:cs typeface="Courier New" pitchFamily="49" charset="0"/>
              </a:rPr>
              <a:t>l</a:t>
            </a:r>
            <a:endParaRPr lang="pl-PL" sz="2000" dirty="0"/>
          </a:p>
          <a:p>
            <a:r>
              <a:rPr lang="pl-PL" sz="2000" dirty="0" smtClean="0"/>
              <a:t>Klasa zawiera własność </a:t>
            </a:r>
            <a:r>
              <a:rPr lang="pl-PL" sz="2000" dirty="0"/>
              <a:t>o nazwie </a:t>
            </a:r>
            <a:r>
              <a:rPr lang="pl-PL" sz="2000" b="1" dirty="0" smtClean="0">
                <a:solidFill>
                  <a:srgbClr val="FF0000"/>
                </a:solidFill>
                <a:latin typeface="Courier New" pitchFamily="49" charset="0"/>
                <a:cs typeface="Courier New" pitchFamily="49" charset="0"/>
              </a:rPr>
              <a:t>liczba</a:t>
            </a:r>
            <a:r>
              <a:rPr lang="pl-PL" sz="2000" dirty="0" smtClean="0"/>
              <a:t>, która </a:t>
            </a:r>
            <a:r>
              <a:rPr lang="pl-PL" sz="2000" dirty="0"/>
              <a:t>to zawiera dwa </a:t>
            </a:r>
            <a:r>
              <a:rPr lang="pl-PL" sz="2000" dirty="0" err="1"/>
              <a:t>akcesory</a:t>
            </a:r>
            <a:r>
              <a:rPr lang="pl-PL" sz="2000" dirty="0"/>
              <a:t> </a:t>
            </a:r>
            <a:r>
              <a:rPr lang="pl-PL" sz="2000" b="1" dirty="0" err="1" smtClean="0">
                <a:solidFill>
                  <a:srgbClr val="FF0000"/>
                </a:solidFill>
                <a:latin typeface="Courier New" pitchFamily="49" charset="0"/>
                <a:cs typeface="Courier New" pitchFamily="49" charset="0"/>
              </a:rPr>
              <a:t>get</a:t>
            </a:r>
            <a:r>
              <a:rPr lang="pl-PL" sz="2000" dirty="0" smtClean="0"/>
              <a:t> </a:t>
            </a:r>
            <a:r>
              <a:rPr lang="pl-PL" sz="2000" dirty="0"/>
              <a:t>i </a:t>
            </a:r>
            <a:r>
              <a:rPr lang="pl-PL" sz="2000" b="1" dirty="0" smtClean="0">
                <a:solidFill>
                  <a:srgbClr val="FF0000"/>
                </a:solidFill>
                <a:latin typeface="Courier New" pitchFamily="49" charset="0"/>
                <a:cs typeface="Courier New" pitchFamily="49" charset="0"/>
              </a:rPr>
              <a:t>set</a:t>
            </a:r>
            <a:endParaRPr lang="pl-PL" sz="2000" dirty="0" smtClean="0"/>
          </a:p>
          <a:p>
            <a:r>
              <a:rPr lang="pl-PL" sz="2000" dirty="0" err="1" smtClean="0"/>
              <a:t>Akcesor</a:t>
            </a:r>
            <a:r>
              <a:rPr lang="pl-PL" sz="2000" dirty="0" smtClean="0"/>
              <a:t> </a:t>
            </a:r>
            <a:r>
              <a:rPr lang="pl-PL" sz="2000" b="1" dirty="0" err="1">
                <a:solidFill>
                  <a:srgbClr val="FF0000"/>
                </a:solidFill>
                <a:latin typeface="Courier New" pitchFamily="49" charset="0"/>
                <a:cs typeface="Courier New" pitchFamily="49" charset="0"/>
              </a:rPr>
              <a:t>get</a:t>
            </a:r>
            <a:r>
              <a:rPr lang="pl-PL" sz="2000" dirty="0" smtClean="0"/>
              <a:t> zwraca </a:t>
            </a:r>
            <a:r>
              <a:rPr lang="pl-PL" sz="2000" b="1" dirty="0" smtClean="0">
                <a:solidFill>
                  <a:srgbClr val="FF0000"/>
                </a:solidFill>
                <a:latin typeface="Courier New" pitchFamily="49" charset="0"/>
                <a:cs typeface="Courier New" pitchFamily="49" charset="0"/>
              </a:rPr>
              <a:t>l/2</a:t>
            </a:r>
            <a:r>
              <a:rPr lang="pl-PL" sz="2000" dirty="0" smtClean="0"/>
              <a:t> (podzieloną </a:t>
            </a:r>
            <a:r>
              <a:rPr lang="pl-PL" sz="2000" dirty="0"/>
              <a:t>przez </a:t>
            </a:r>
            <a:r>
              <a:rPr lang="pl-PL" sz="2000" dirty="0" smtClean="0"/>
              <a:t>dwa)</a:t>
            </a:r>
          </a:p>
          <a:p>
            <a:r>
              <a:rPr lang="pl-PL" sz="2000" dirty="0" smtClean="0"/>
              <a:t>Uwaga! Typ </a:t>
            </a:r>
            <a:r>
              <a:rPr lang="pl-PL" sz="2000" dirty="0"/>
              <a:t>zwracany musi być taki sam jak typ własności. </a:t>
            </a:r>
            <a:endParaRPr lang="pl-PL" sz="2000" dirty="0" smtClean="0"/>
          </a:p>
          <a:p>
            <a:r>
              <a:rPr lang="pl-PL" sz="2000" dirty="0" err="1" smtClean="0"/>
              <a:t>Akcesor</a:t>
            </a:r>
            <a:r>
              <a:rPr lang="pl-PL" sz="2000" dirty="0" smtClean="0"/>
              <a:t> </a:t>
            </a:r>
            <a:r>
              <a:rPr lang="pl-PL" sz="2000" b="1" dirty="0">
                <a:solidFill>
                  <a:srgbClr val="FF0000"/>
                </a:solidFill>
                <a:latin typeface="Courier New" pitchFamily="49" charset="0"/>
                <a:cs typeface="Courier New" pitchFamily="49" charset="0"/>
              </a:rPr>
              <a:t>set</a:t>
            </a:r>
            <a:r>
              <a:rPr lang="pl-PL" sz="2000" dirty="0" smtClean="0"/>
              <a:t> </a:t>
            </a:r>
            <a:r>
              <a:rPr lang="pl-PL" sz="2000" dirty="0"/>
              <a:t>służy do zapisu (ustawiania) </a:t>
            </a:r>
            <a:r>
              <a:rPr lang="pl-PL" sz="2000" dirty="0" smtClean="0"/>
              <a:t>wartości. Ustala on </a:t>
            </a:r>
            <a:r>
              <a:rPr lang="pl-PL" sz="2000" dirty="0"/>
              <a:t>miejsce do którego ma być przypisana wartość parametru </a:t>
            </a:r>
            <a:r>
              <a:rPr lang="pl-PL" sz="2000" b="1" dirty="0" err="1" smtClean="0">
                <a:solidFill>
                  <a:srgbClr val="FF0000"/>
                </a:solidFill>
                <a:latin typeface="Courier New" pitchFamily="49" charset="0"/>
                <a:cs typeface="Courier New" pitchFamily="49" charset="0"/>
              </a:rPr>
              <a:t>value</a:t>
            </a:r>
            <a:endParaRPr lang="pl-PL" sz="2000" b="1" dirty="0" smtClean="0">
              <a:solidFill>
                <a:srgbClr val="FF0000"/>
              </a:solidFill>
              <a:latin typeface="Courier New" pitchFamily="49" charset="0"/>
              <a:cs typeface="Courier New" pitchFamily="49" charset="0"/>
            </a:endParaRPr>
          </a:p>
          <a:p>
            <a:r>
              <a:rPr lang="pl-PL" sz="2000" dirty="0" smtClean="0"/>
              <a:t>Własności </a:t>
            </a:r>
            <a:r>
              <a:rPr lang="pl-PL" sz="2000" dirty="0"/>
              <a:t>nie przechowują </a:t>
            </a:r>
            <a:r>
              <a:rPr lang="pl-PL" sz="2000" dirty="0" smtClean="0"/>
              <a:t>danych. Określają </a:t>
            </a:r>
            <a:r>
              <a:rPr lang="pl-PL" sz="2000" dirty="0"/>
              <a:t>tylko miejsce ich przechowywania. </a:t>
            </a:r>
            <a:endParaRPr lang="pl-PL" sz="2000" dirty="0" smtClean="0"/>
          </a:p>
          <a:p>
            <a:r>
              <a:rPr lang="pl-PL" sz="2000" dirty="0" smtClean="0"/>
              <a:t>Z </a:t>
            </a:r>
            <a:r>
              <a:rPr lang="pl-PL" sz="2000" dirty="0"/>
              <a:t>tego względu własności nie mogą korzystać z </a:t>
            </a:r>
            <a:r>
              <a:rPr lang="pl-PL" sz="2000" b="1" dirty="0">
                <a:solidFill>
                  <a:srgbClr val="FF0000"/>
                </a:solidFill>
                <a:latin typeface="Courier New" pitchFamily="49" charset="0"/>
                <a:cs typeface="Courier New" pitchFamily="49" charset="0"/>
              </a:rPr>
              <a:t>ref</a:t>
            </a:r>
            <a:r>
              <a:rPr lang="pl-PL" sz="2000" dirty="0"/>
              <a:t> ani </a:t>
            </a:r>
            <a:r>
              <a:rPr lang="pl-PL" sz="2000" b="1" dirty="0" smtClean="0">
                <a:solidFill>
                  <a:srgbClr val="FF0000"/>
                </a:solidFill>
                <a:latin typeface="Courier New" pitchFamily="49" charset="0"/>
                <a:cs typeface="Courier New" pitchFamily="49" charset="0"/>
              </a:rPr>
              <a:t>out</a:t>
            </a:r>
          </a:p>
          <a:p>
            <a:r>
              <a:rPr lang="pl-PL" sz="2000" dirty="0" smtClean="0"/>
              <a:t>Własność </a:t>
            </a:r>
            <a:r>
              <a:rPr lang="pl-PL" sz="2000" dirty="0"/>
              <a:t>może być zadeklarowana jako </a:t>
            </a:r>
            <a:r>
              <a:rPr lang="pl-PL" sz="2000" b="1" dirty="0" err="1">
                <a:solidFill>
                  <a:srgbClr val="FF0000"/>
                </a:solidFill>
                <a:latin typeface="Courier New" pitchFamily="49" charset="0"/>
                <a:cs typeface="Courier New" pitchFamily="49" charset="0"/>
              </a:rPr>
              <a:t>static</a:t>
            </a:r>
            <a:r>
              <a:rPr lang="pl-PL" sz="2000" dirty="0"/>
              <a:t>, </a:t>
            </a:r>
            <a:r>
              <a:rPr lang="pl-PL" sz="2000" b="1" dirty="0" err="1">
                <a:solidFill>
                  <a:srgbClr val="FF0000"/>
                </a:solidFill>
                <a:latin typeface="Courier New" pitchFamily="49" charset="0"/>
                <a:cs typeface="Courier New" pitchFamily="49" charset="0"/>
              </a:rPr>
              <a:t>virtual</a:t>
            </a:r>
            <a:r>
              <a:rPr lang="pl-PL" sz="2000" dirty="0"/>
              <a:t> lub </a:t>
            </a:r>
            <a:r>
              <a:rPr lang="pl-PL" sz="2000" b="1" dirty="0" err="1" smtClean="0">
                <a:solidFill>
                  <a:srgbClr val="FF0000"/>
                </a:solidFill>
                <a:latin typeface="Courier New" pitchFamily="49" charset="0"/>
                <a:cs typeface="Courier New" pitchFamily="49" charset="0"/>
              </a:rPr>
              <a:t>abstract</a:t>
            </a:r>
            <a:r>
              <a:rPr lang="pl-PL" sz="2000" b="1" dirty="0" smtClean="0">
                <a:solidFill>
                  <a:srgbClr val="FF0000"/>
                </a:solidFill>
                <a:latin typeface="Courier New" pitchFamily="49" charset="0"/>
                <a:cs typeface="Courier New" pitchFamily="49" charset="0"/>
              </a:rPr>
              <a:t> </a:t>
            </a:r>
          </a:p>
          <a:p>
            <a:r>
              <a:rPr lang="pl-PL" sz="2000" b="1" dirty="0" smtClean="0">
                <a:solidFill>
                  <a:srgbClr val="C00000"/>
                </a:solidFill>
              </a:rPr>
              <a:t>ZADANIE: CO NAPISZE TEN PROGRAM?</a:t>
            </a:r>
            <a:r>
              <a:rPr lang="pl-PL" sz="2000" dirty="0" smtClean="0"/>
              <a:t> </a:t>
            </a:r>
            <a:endParaRPr lang="pl-PL" sz="2000" dirty="0"/>
          </a:p>
        </p:txBody>
      </p:sp>
    </p:spTree>
    <p:extLst>
      <p:ext uri="{BB962C8B-B14F-4D97-AF65-F5344CB8AC3E}">
        <p14:creationId xmlns:p14="http://schemas.microsoft.com/office/powerpoint/2010/main" val="3525398637"/>
      </p:ext>
    </p:extLst>
  </p:cSld>
  <p:clrMapOvr>
    <a:masterClrMapping/>
  </p:clrMapOvr>
  <p:transition>
    <p:randomBa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Indexers</a:t>
            </a:r>
            <a:r>
              <a:rPr lang="pl-PL" dirty="0" smtClean="0"/>
              <a:t> – </a:t>
            </a:r>
            <a:r>
              <a:rPr lang="pl-PL" dirty="0" err="1" smtClean="0"/>
              <a:t>indeksatory</a:t>
            </a:r>
            <a:r>
              <a:rPr lang="pl-PL" dirty="0" smtClean="0"/>
              <a:t>? </a:t>
            </a:r>
            <a:r>
              <a:rPr lang="pl-PL" dirty="0" err="1" smtClean="0"/>
              <a:t>Indeksery</a:t>
            </a:r>
            <a:r>
              <a:rPr lang="pl-PL" dirty="0" smtClean="0"/>
              <a:t>?</a:t>
            </a:r>
            <a:endParaRPr lang="pl-PL" dirty="0"/>
          </a:p>
        </p:txBody>
      </p:sp>
      <p:sp>
        <p:nvSpPr>
          <p:cNvPr id="3" name="Symbol zastępczy zawartości 2"/>
          <p:cNvSpPr>
            <a:spLocks noGrp="1"/>
          </p:cNvSpPr>
          <p:nvPr>
            <p:ph idx="1"/>
          </p:nvPr>
        </p:nvSpPr>
        <p:spPr>
          <a:xfrm>
            <a:off x="611188" y="1881189"/>
            <a:ext cx="8424862" cy="2771948"/>
          </a:xfrm>
        </p:spPr>
        <p:txBody>
          <a:bodyPr/>
          <a:lstStyle/>
          <a:p>
            <a:r>
              <a:rPr lang="en-US" sz="2000" dirty="0"/>
              <a:t>Indexers are a syntactic convenience that enable you to create a class, </a:t>
            </a:r>
            <a:r>
              <a:rPr lang="en-US" sz="2000" dirty="0" err="1"/>
              <a:t>struct</a:t>
            </a:r>
            <a:r>
              <a:rPr lang="en-US" sz="2000" dirty="0"/>
              <a:t>, or interface that client applications can access just as an array</a:t>
            </a:r>
            <a:r>
              <a:rPr lang="en-US" sz="2000" dirty="0" smtClean="0"/>
              <a:t>.</a:t>
            </a:r>
            <a:endParaRPr lang="pl-PL" sz="2000" dirty="0" smtClean="0"/>
          </a:p>
          <a:p>
            <a:r>
              <a:rPr lang="pl-PL" sz="2000" dirty="0" err="1"/>
              <a:t>Indeksery</a:t>
            </a:r>
            <a:r>
              <a:rPr lang="pl-PL" sz="2000" dirty="0"/>
              <a:t> są </a:t>
            </a:r>
            <a:r>
              <a:rPr lang="pl-PL" sz="2000" dirty="0" smtClean="0"/>
              <a:t>podobne </a:t>
            </a:r>
            <a:r>
              <a:rPr lang="pl-PL" sz="2000" dirty="0"/>
              <a:t>do własności. </a:t>
            </a:r>
            <a:endParaRPr lang="pl-PL" sz="2000" dirty="0" smtClean="0"/>
          </a:p>
          <a:p>
            <a:r>
              <a:rPr lang="pl-PL" sz="2000" dirty="0" smtClean="0"/>
              <a:t>Pozwalają po </a:t>
            </a:r>
            <a:r>
              <a:rPr lang="pl-PL" sz="2000" dirty="0"/>
              <a:t>utworzeniu obiektu indeksować go jak tablicę, czyli za pomocą operatora [ ]. </a:t>
            </a:r>
            <a:endParaRPr lang="pl-PL" sz="2000" dirty="0" smtClean="0"/>
          </a:p>
          <a:p>
            <a:r>
              <a:rPr lang="pl-PL" sz="2000" dirty="0" err="1" smtClean="0"/>
              <a:t>Indeksery</a:t>
            </a:r>
            <a:r>
              <a:rPr lang="pl-PL" sz="2000" dirty="0" smtClean="0"/>
              <a:t> są </a:t>
            </a:r>
            <a:r>
              <a:rPr lang="pl-PL" sz="2000" dirty="0"/>
              <a:t>jedno i dwu </a:t>
            </a:r>
            <a:r>
              <a:rPr lang="pl-PL" sz="2000" dirty="0" smtClean="0"/>
              <a:t>wymiarowe, podobnie jak tablice. </a:t>
            </a:r>
          </a:p>
          <a:p>
            <a:r>
              <a:rPr lang="pl-PL" sz="2000" dirty="0" smtClean="0"/>
              <a:t>Ogólna składnia </a:t>
            </a:r>
            <a:r>
              <a:rPr lang="pl-PL" sz="2000" dirty="0" err="1" smtClean="0"/>
              <a:t>indeksera</a:t>
            </a:r>
            <a:r>
              <a:rPr lang="pl-PL" sz="2000" dirty="0" smtClean="0"/>
              <a:t>:</a:t>
            </a:r>
            <a:endParaRPr lang="pl-PL" sz="2000" dirty="0"/>
          </a:p>
        </p:txBody>
      </p:sp>
      <p:sp>
        <p:nvSpPr>
          <p:cNvPr id="5" name="pole tekstowe 4"/>
          <p:cNvSpPr txBox="1"/>
          <p:nvPr/>
        </p:nvSpPr>
        <p:spPr>
          <a:xfrm>
            <a:off x="576064" y="4782051"/>
            <a:ext cx="5796136" cy="2031325"/>
          </a:xfrm>
          <a:prstGeom prst="rect">
            <a:avLst/>
          </a:prstGeom>
          <a:noFill/>
          <a:ln>
            <a:solidFill>
              <a:srgbClr val="A7190E"/>
            </a:solidFill>
          </a:ln>
        </p:spPr>
        <p:txBody>
          <a:bodyPr wrap="square" rtlCol="0">
            <a:spAutoFit/>
          </a:bodyPr>
          <a:lstStyle/>
          <a:p>
            <a:pPr algn="l"/>
            <a:r>
              <a:rPr lang="pl-PL" b="1" dirty="0" err="1" smtClean="0">
                <a:solidFill>
                  <a:schemeClr val="bg2"/>
                </a:solidFill>
                <a:latin typeface="Courier New" pitchFamily="49" charset="0"/>
                <a:cs typeface="Courier New" pitchFamily="49" charset="0"/>
              </a:rPr>
              <a:t>specyfikator_dostępu</a:t>
            </a:r>
            <a:r>
              <a:rPr lang="pl-PL" b="1" dirty="0" smtClean="0">
                <a:solidFill>
                  <a:schemeClr val="bg2"/>
                </a:solidFill>
                <a:latin typeface="Courier New" pitchFamily="49" charset="0"/>
                <a:cs typeface="Courier New" pitchFamily="49" charset="0"/>
              </a:rPr>
              <a:t> typ </a:t>
            </a:r>
            <a:r>
              <a:rPr lang="pl-PL" b="1" dirty="0" err="1">
                <a:solidFill>
                  <a:schemeClr val="bg2"/>
                </a:solidFill>
                <a:latin typeface="Courier New" pitchFamily="49" charset="0"/>
                <a:cs typeface="Courier New" pitchFamily="49" charset="0"/>
              </a:rPr>
              <a:t>this</a:t>
            </a:r>
            <a:r>
              <a:rPr lang="pl-PL" b="1" dirty="0">
                <a:solidFill>
                  <a:schemeClr val="bg2"/>
                </a:solidFill>
                <a:latin typeface="Courier New" pitchFamily="49" charset="0"/>
                <a:cs typeface="Courier New" pitchFamily="49" charset="0"/>
              </a:rPr>
              <a:t>[</a:t>
            </a:r>
            <a:r>
              <a:rPr lang="pl-PL" b="1" dirty="0" err="1">
                <a:solidFill>
                  <a:schemeClr val="bg2"/>
                </a:solidFill>
                <a:latin typeface="Courier New" pitchFamily="49" charset="0"/>
                <a:cs typeface="Courier New" pitchFamily="49" charset="0"/>
              </a:rPr>
              <a:t>int</a:t>
            </a:r>
            <a:r>
              <a:rPr lang="pl-PL" b="1" dirty="0">
                <a:solidFill>
                  <a:schemeClr val="bg2"/>
                </a:solidFill>
                <a:latin typeface="Courier New" pitchFamily="49" charset="0"/>
                <a:cs typeface="Courier New" pitchFamily="49" charset="0"/>
              </a:rPr>
              <a:t> </a:t>
            </a:r>
            <a:r>
              <a:rPr lang="pl-PL" b="1" dirty="0" err="1">
                <a:solidFill>
                  <a:schemeClr val="bg2"/>
                </a:solidFill>
                <a:latin typeface="Courier New" pitchFamily="49" charset="0"/>
                <a:cs typeface="Courier New" pitchFamily="49" charset="0"/>
              </a:rPr>
              <a:t>index</a:t>
            </a:r>
            <a:r>
              <a:rPr lang="pl-PL" b="1" dirty="0">
                <a:solidFill>
                  <a:schemeClr val="bg2"/>
                </a:solidFill>
                <a:latin typeface="Courier New" pitchFamily="49" charset="0"/>
                <a:cs typeface="Courier New" pitchFamily="49" charset="0"/>
              </a:rPr>
              <a:t>]</a:t>
            </a:r>
          </a:p>
          <a:p>
            <a:pPr algn="l"/>
            <a:r>
              <a:rPr lang="pl-PL" b="1" dirty="0">
                <a:solidFill>
                  <a:schemeClr val="bg2"/>
                </a:solidFill>
                <a:latin typeface="Courier New" pitchFamily="49" charset="0"/>
                <a:cs typeface="Courier New" pitchFamily="49" charset="0"/>
              </a:rPr>
              <a:t>{</a:t>
            </a:r>
          </a:p>
          <a:p>
            <a:pPr algn="l"/>
            <a:r>
              <a:rPr lang="pl-PL" b="1" dirty="0" smtClean="0">
                <a:solidFill>
                  <a:schemeClr val="bg2"/>
                </a:solidFill>
                <a:latin typeface="Courier New" pitchFamily="49" charset="0"/>
                <a:cs typeface="Courier New" pitchFamily="49" charset="0"/>
              </a:rPr>
              <a:t>	</a:t>
            </a:r>
            <a:r>
              <a:rPr lang="pl-PL" b="1" dirty="0" err="1" smtClean="0">
                <a:solidFill>
                  <a:schemeClr val="bg2"/>
                </a:solidFill>
                <a:latin typeface="Courier New" pitchFamily="49" charset="0"/>
                <a:cs typeface="Courier New" pitchFamily="49" charset="0"/>
              </a:rPr>
              <a:t>get</a:t>
            </a:r>
            <a:endParaRPr lang="pl-PL" b="1" dirty="0">
              <a:solidFill>
                <a:schemeClr val="bg2"/>
              </a:solidFill>
              <a:latin typeface="Courier New" pitchFamily="49" charset="0"/>
              <a:cs typeface="Courier New" pitchFamily="49" charset="0"/>
            </a:endParaRPr>
          </a:p>
          <a:p>
            <a:pPr algn="l"/>
            <a:r>
              <a:rPr lang="pl-PL" b="1" dirty="0" smtClean="0">
                <a:solidFill>
                  <a:schemeClr val="bg2"/>
                </a:solidFill>
                <a:latin typeface="Courier New" pitchFamily="49" charset="0"/>
                <a:cs typeface="Courier New" pitchFamily="49" charset="0"/>
              </a:rPr>
              <a:t>	{…}</a:t>
            </a:r>
            <a:endParaRPr lang="pl-PL" b="1" dirty="0">
              <a:solidFill>
                <a:schemeClr val="bg2"/>
              </a:solidFill>
              <a:latin typeface="Courier New" pitchFamily="49" charset="0"/>
              <a:cs typeface="Courier New" pitchFamily="49" charset="0"/>
            </a:endParaRPr>
          </a:p>
          <a:p>
            <a:pPr algn="l"/>
            <a:r>
              <a:rPr lang="pl-PL" b="1" dirty="0" smtClean="0">
                <a:solidFill>
                  <a:schemeClr val="bg2"/>
                </a:solidFill>
                <a:latin typeface="Courier New" pitchFamily="49" charset="0"/>
                <a:cs typeface="Courier New" pitchFamily="49" charset="0"/>
              </a:rPr>
              <a:t>	set</a:t>
            </a:r>
          </a:p>
          <a:p>
            <a:pPr algn="l"/>
            <a:r>
              <a:rPr lang="pl-PL" b="1" dirty="0">
                <a:solidFill>
                  <a:schemeClr val="bg2"/>
                </a:solidFill>
                <a:latin typeface="Courier New" pitchFamily="49" charset="0"/>
                <a:cs typeface="Courier New" pitchFamily="49" charset="0"/>
              </a:rPr>
              <a:t>	</a:t>
            </a:r>
            <a:r>
              <a:rPr lang="pl-PL" b="1" dirty="0" smtClean="0">
                <a:solidFill>
                  <a:schemeClr val="bg2"/>
                </a:solidFill>
                <a:latin typeface="Courier New" pitchFamily="49" charset="0"/>
                <a:cs typeface="Courier New" pitchFamily="49" charset="0"/>
              </a:rPr>
              <a:t>{….}</a:t>
            </a:r>
            <a:endParaRPr lang="pl-PL" b="1" dirty="0">
              <a:solidFill>
                <a:schemeClr val="bg2"/>
              </a:solidFill>
              <a:latin typeface="Courier New" pitchFamily="49" charset="0"/>
              <a:cs typeface="Courier New" pitchFamily="49" charset="0"/>
            </a:endParaRPr>
          </a:p>
          <a:p>
            <a:pPr algn="l"/>
            <a:r>
              <a:rPr lang="pl-PL" b="1" dirty="0">
                <a:solidFill>
                  <a:schemeClr val="bg2"/>
                </a:solidFill>
                <a:latin typeface="Courier New" pitchFamily="49" charset="0"/>
                <a:cs typeface="Courier New" pitchFamily="49" charset="0"/>
              </a:rPr>
              <a:t>}</a:t>
            </a:r>
          </a:p>
        </p:txBody>
      </p:sp>
      <p:sp>
        <p:nvSpPr>
          <p:cNvPr id="4" name="pole tekstowe 3"/>
          <p:cNvSpPr txBox="1"/>
          <p:nvPr/>
        </p:nvSpPr>
        <p:spPr>
          <a:xfrm>
            <a:off x="4572000" y="5517232"/>
            <a:ext cx="4458727" cy="1200329"/>
          </a:xfrm>
          <a:prstGeom prst="rect">
            <a:avLst/>
          </a:prstGeom>
          <a:solidFill>
            <a:srgbClr val="FFD3A1"/>
          </a:solidFill>
          <a:ln w="57150">
            <a:solidFill>
              <a:srgbClr val="A7190E"/>
            </a:solidFill>
          </a:ln>
        </p:spPr>
        <p:txBody>
          <a:bodyPr wrap="square" rtlCol="0">
            <a:spAutoFit/>
          </a:bodyPr>
          <a:lstStyle/>
          <a:p>
            <a:pPr algn="l"/>
            <a:r>
              <a:rPr lang="en-US" b="1" dirty="0">
                <a:solidFill>
                  <a:schemeClr val="bg2"/>
                </a:solidFill>
                <a:latin typeface="Courier New" pitchFamily="49" charset="0"/>
                <a:cs typeface="Courier New" pitchFamily="49" charset="0"/>
              </a:rPr>
              <a:t>public </a:t>
            </a:r>
            <a:r>
              <a:rPr lang="en-US" b="1" dirty="0" err="1">
                <a:solidFill>
                  <a:schemeClr val="bg2"/>
                </a:solidFill>
                <a:latin typeface="Courier New" pitchFamily="49" charset="0"/>
                <a:cs typeface="Courier New" pitchFamily="49" charset="0"/>
              </a:rPr>
              <a:t>int</a:t>
            </a:r>
            <a:r>
              <a:rPr lang="en-US" b="1" dirty="0">
                <a:solidFill>
                  <a:schemeClr val="bg2"/>
                </a:solidFill>
                <a:latin typeface="Courier New" pitchFamily="49" charset="0"/>
                <a:cs typeface="Courier New" pitchFamily="49" charset="0"/>
              </a:rPr>
              <a:t> this[</a:t>
            </a:r>
            <a:r>
              <a:rPr lang="en-US" b="1" dirty="0" err="1">
                <a:solidFill>
                  <a:schemeClr val="bg2"/>
                </a:solidFill>
                <a:latin typeface="Courier New" pitchFamily="49" charset="0"/>
                <a:cs typeface="Courier New" pitchFamily="49" charset="0"/>
              </a:rPr>
              <a:t>int</a:t>
            </a:r>
            <a:r>
              <a:rPr lang="en-US" b="1" dirty="0">
                <a:solidFill>
                  <a:schemeClr val="bg2"/>
                </a:solidFill>
                <a:latin typeface="Courier New" pitchFamily="49" charset="0"/>
                <a:cs typeface="Courier New" pitchFamily="49" charset="0"/>
              </a:rPr>
              <a:t> index</a:t>
            </a:r>
            <a:r>
              <a:rPr lang="en-US" b="1" dirty="0" smtClean="0">
                <a:solidFill>
                  <a:schemeClr val="bg2"/>
                </a:solidFill>
                <a:latin typeface="Courier New" pitchFamily="49" charset="0"/>
                <a:cs typeface="Courier New" pitchFamily="49" charset="0"/>
              </a:rPr>
              <a:t>]</a:t>
            </a:r>
            <a:endParaRPr lang="pl-PL" b="1" dirty="0" smtClean="0">
              <a:solidFill>
                <a:schemeClr val="bg2"/>
              </a:solidFill>
              <a:latin typeface="Courier New" pitchFamily="49" charset="0"/>
              <a:cs typeface="Courier New" pitchFamily="49" charset="0"/>
            </a:endParaRPr>
          </a:p>
          <a:p>
            <a:pPr algn="l"/>
            <a:r>
              <a:rPr lang="en-US" b="1" dirty="0" smtClean="0">
                <a:solidFill>
                  <a:schemeClr val="bg2"/>
                </a:solidFill>
                <a:latin typeface="Courier New" pitchFamily="49" charset="0"/>
                <a:cs typeface="Courier New" pitchFamily="49" charset="0"/>
              </a:rPr>
              <a:t>{ </a:t>
            </a:r>
            <a:endParaRPr lang="pl-PL" b="1" dirty="0" smtClean="0">
              <a:solidFill>
                <a:schemeClr val="bg2"/>
              </a:solidFill>
              <a:latin typeface="Courier New" pitchFamily="49" charset="0"/>
              <a:cs typeface="Courier New" pitchFamily="49" charset="0"/>
            </a:endParaRPr>
          </a:p>
          <a:p>
            <a:pPr algn="l"/>
            <a:r>
              <a:rPr lang="pl-PL" b="1" dirty="0" smtClean="0">
                <a:solidFill>
                  <a:schemeClr val="bg2"/>
                </a:solidFill>
                <a:latin typeface="Courier New" pitchFamily="49" charset="0"/>
                <a:cs typeface="Courier New" pitchFamily="49" charset="0"/>
              </a:rPr>
              <a:t>	</a:t>
            </a:r>
            <a:r>
              <a:rPr lang="en-US" b="1" dirty="0" smtClean="0">
                <a:solidFill>
                  <a:schemeClr val="bg2"/>
                </a:solidFill>
                <a:latin typeface="Courier New" pitchFamily="49" charset="0"/>
                <a:cs typeface="Courier New" pitchFamily="49" charset="0"/>
              </a:rPr>
              <a:t>// </a:t>
            </a:r>
            <a:r>
              <a:rPr lang="en-US" b="1" dirty="0">
                <a:solidFill>
                  <a:schemeClr val="bg2"/>
                </a:solidFill>
                <a:latin typeface="Courier New" pitchFamily="49" charset="0"/>
                <a:cs typeface="Courier New" pitchFamily="49" charset="0"/>
              </a:rPr>
              <a:t>get and set </a:t>
            </a:r>
            <a:r>
              <a:rPr lang="en-US" b="1" dirty="0" err="1">
                <a:solidFill>
                  <a:schemeClr val="bg2"/>
                </a:solidFill>
                <a:latin typeface="Courier New" pitchFamily="49" charset="0"/>
                <a:cs typeface="Courier New" pitchFamily="49" charset="0"/>
              </a:rPr>
              <a:t>accessors</a:t>
            </a:r>
            <a:r>
              <a:rPr lang="en-US" b="1" dirty="0">
                <a:solidFill>
                  <a:schemeClr val="bg2"/>
                </a:solidFill>
                <a:latin typeface="Courier New" pitchFamily="49" charset="0"/>
                <a:cs typeface="Courier New" pitchFamily="49" charset="0"/>
              </a:rPr>
              <a:t> </a:t>
            </a:r>
            <a:endParaRPr lang="pl-PL" b="1" dirty="0" smtClean="0">
              <a:solidFill>
                <a:schemeClr val="bg2"/>
              </a:solidFill>
              <a:latin typeface="Courier New" pitchFamily="49" charset="0"/>
              <a:cs typeface="Courier New" pitchFamily="49" charset="0"/>
            </a:endParaRPr>
          </a:p>
          <a:p>
            <a:pPr algn="l"/>
            <a:r>
              <a:rPr lang="en-US" b="1" dirty="0" smtClean="0">
                <a:solidFill>
                  <a:schemeClr val="bg2"/>
                </a:solidFill>
                <a:latin typeface="Courier New" pitchFamily="49" charset="0"/>
                <a:cs typeface="Courier New" pitchFamily="49" charset="0"/>
              </a:rPr>
              <a:t>} </a:t>
            </a:r>
            <a:endParaRPr lang="pl-PL" b="1" dirty="0">
              <a:solidFill>
                <a:schemeClr val="bg2"/>
              </a:solidFill>
              <a:latin typeface="Courier New" pitchFamily="49" charset="0"/>
              <a:cs typeface="Courier New" pitchFamily="49" charset="0"/>
            </a:endParaRPr>
          </a:p>
        </p:txBody>
      </p:sp>
    </p:spTree>
    <p:extLst>
      <p:ext uri="{BB962C8B-B14F-4D97-AF65-F5344CB8AC3E}">
        <p14:creationId xmlns:p14="http://schemas.microsoft.com/office/powerpoint/2010/main" val="2850787727"/>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Indeksery</a:t>
            </a:r>
            <a:r>
              <a:rPr lang="pl-PL" dirty="0" smtClean="0"/>
              <a:t> - komentarze</a:t>
            </a:r>
            <a:endParaRPr lang="pl-PL" dirty="0"/>
          </a:p>
        </p:txBody>
      </p:sp>
      <p:sp>
        <p:nvSpPr>
          <p:cNvPr id="3" name="Symbol zastępczy zawartości 2"/>
          <p:cNvSpPr>
            <a:spLocks noGrp="1"/>
          </p:cNvSpPr>
          <p:nvPr>
            <p:ph idx="1"/>
          </p:nvPr>
        </p:nvSpPr>
        <p:spPr/>
        <p:txBody>
          <a:bodyPr/>
          <a:lstStyle/>
          <a:p>
            <a:r>
              <a:rPr lang="pl-PL" sz="2400" dirty="0"/>
              <a:t>Parametr </a:t>
            </a:r>
            <a:r>
              <a:rPr lang="pl-PL" sz="2400" b="1" dirty="0" err="1">
                <a:solidFill>
                  <a:schemeClr val="bg2"/>
                </a:solidFill>
                <a:latin typeface="Courier New" pitchFamily="49" charset="0"/>
                <a:cs typeface="Courier New" pitchFamily="49" charset="0"/>
              </a:rPr>
              <a:t>index</a:t>
            </a:r>
            <a:r>
              <a:rPr lang="pl-PL" sz="2400" dirty="0">
                <a:solidFill>
                  <a:schemeClr val="bg2"/>
                </a:solidFill>
              </a:rPr>
              <a:t> </a:t>
            </a:r>
            <a:r>
              <a:rPr lang="pl-PL" sz="2400" dirty="0"/>
              <a:t>musi być typu </a:t>
            </a:r>
            <a:r>
              <a:rPr lang="pl-PL" sz="2400" b="1" dirty="0" err="1">
                <a:solidFill>
                  <a:schemeClr val="bg2"/>
                </a:solidFill>
                <a:latin typeface="Courier New" pitchFamily="49" charset="0"/>
                <a:cs typeface="Courier New" pitchFamily="49" charset="0"/>
              </a:rPr>
              <a:t>int</a:t>
            </a:r>
            <a:r>
              <a:rPr lang="pl-PL" sz="2400" dirty="0"/>
              <a:t>. </a:t>
            </a:r>
            <a:endParaRPr lang="pl-PL" sz="2400" dirty="0" smtClean="0"/>
          </a:p>
          <a:p>
            <a:r>
              <a:rPr lang="pl-PL" sz="2400" dirty="0" smtClean="0"/>
              <a:t>Reszta </a:t>
            </a:r>
            <a:r>
              <a:rPr lang="pl-PL" sz="2400" dirty="0"/>
              <a:t>elementów </a:t>
            </a:r>
            <a:r>
              <a:rPr lang="pl-PL" sz="2400" dirty="0" smtClean="0"/>
              <a:t>jest taka sama, jak we własności.</a:t>
            </a:r>
          </a:p>
          <a:p>
            <a:r>
              <a:rPr lang="pl-PL" sz="2400" dirty="0" smtClean="0"/>
              <a:t>Są dwa </a:t>
            </a:r>
            <a:r>
              <a:rPr lang="pl-PL" sz="2400" dirty="0" err="1"/>
              <a:t>akcesory</a:t>
            </a:r>
            <a:r>
              <a:rPr lang="pl-PL" sz="2400" dirty="0"/>
              <a:t> </a:t>
            </a:r>
            <a:r>
              <a:rPr lang="pl-PL" sz="2400" dirty="0" err="1"/>
              <a:t>get</a:t>
            </a:r>
            <a:r>
              <a:rPr lang="pl-PL" sz="2400" dirty="0"/>
              <a:t> i set, zatem </a:t>
            </a:r>
            <a:r>
              <a:rPr lang="pl-PL" sz="2400" dirty="0" err="1"/>
              <a:t>indeksery</a:t>
            </a:r>
            <a:r>
              <a:rPr lang="pl-PL" sz="2400" dirty="0"/>
              <a:t> jak i własności mogą być </a:t>
            </a:r>
            <a:r>
              <a:rPr lang="pl-PL" sz="2400" dirty="0" smtClean="0"/>
              <a:t>tylko </a:t>
            </a:r>
            <a:r>
              <a:rPr lang="pl-PL" sz="2400" dirty="0"/>
              <a:t>do odczytu lub </a:t>
            </a:r>
            <a:r>
              <a:rPr lang="pl-PL" sz="2400" dirty="0" smtClean="0"/>
              <a:t>zapisu albo do odczytu i zapisu równocześnie. </a:t>
            </a:r>
          </a:p>
          <a:p>
            <a:r>
              <a:rPr lang="pl-PL" sz="2400" dirty="0" err="1" smtClean="0"/>
              <a:t>Indekser</a:t>
            </a:r>
            <a:r>
              <a:rPr lang="pl-PL" sz="2400" dirty="0" smtClean="0"/>
              <a:t> </a:t>
            </a:r>
            <a:r>
              <a:rPr lang="pl-PL" sz="2400" dirty="0"/>
              <a:t>nie przechowuje żadnych wartości on tylko określa miejsce przechowywania </a:t>
            </a:r>
            <a:r>
              <a:rPr lang="pl-PL" sz="2400" dirty="0" smtClean="0"/>
              <a:t>wartości. </a:t>
            </a:r>
          </a:p>
          <a:p>
            <a:r>
              <a:rPr lang="pl-PL" sz="2400" dirty="0" smtClean="0"/>
              <a:t>Przykład: </a:t>
            </a:r>
          </a:p>
          <a:p>
            <a:pPr lvl="1"/>
            <a:r>
              <a:rPr lang="pl-PL" sz="1800" dirty="0" smtClean="0"/>
              <a:t>Utworzenie klasy, </a:t>
            </a:r>
            <a:r>
              <a:rPr lang="pl-PL" sz="1800" dirty="0"/>
              <a:t>której </a:t>
            </a:r>
            <a:r>
              <a:rPr lang="pl-PL" sz="1800" dirty="0" smtClean="0"/>
              <a:t>instancje można będzie </a:t>
            </a:r>
            <a:r>
              <a:rPr lang="pl-PL" sz="1800" dirty="0"/>
              <a:t>indeksować jak </a:t>
            </a:r>
            <a:r>
              <a:rPr lang="pl-PL" sz="1800" dirty="0" smtClean="0"/>
              <a:t>tablice;</a:t>
            </a:r>
          </a:p>
          <a:p>
            <a:pPr lvl="1"/>
            <a:r>
              <a:rPr lang="pl-PL" sz="1800" dirty="0" smtClean="0"/>
              <a:t>Będzie </a:t>
            </a:r>
            <a:r>
              <a:rPr lang="pl-PL" sz="1800" dirty="0"/>
              <a:t>można zapisać wartości tylko podzielne przez </a:t>
            </a:r>
            <a:r>
              <a:rPr lang="pl-PL" sz="1800" dirty="0" smtClean="0"/>
              <a:t>trzy;</a:t>
            </a:r>
          </a:p>
          <a:p>
            <a:pPr lvl="1"/>
            <a:r>
              <a:rPr lang="pl-PL" sz="1800" dirty="0" smtClean="0"/>
              <a:t>Tablica </a:t>
            </a:r>
            <a:r>
              <a:rPr lang="pl-PL" sz="1800" dirty="0"/>
              <a:t>będzie odporna na błąd przekroczenia indeksu.</a:t>
            </a:r>
          </a:p>
        </p:txBody>
      </p:sp>
    </p:spTree>
    <p:extLst>
      <p:ext uri="{BB962C8B-B14F-4D97-AF65-F5344CB8AC3E}">
        <p14:creationId xmlns:p14="http://schemas.microsoft.com/office/powerpoint/2010/main" val="1779455731"/>
      </p:ext>
    </p:extLst>
  </p:cSld>
  <p:clrMapOvr>
    <a:masterClrMapping/>
  </p:clrMapOvr>
  <p:transition>
    <p:randomBa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Przykład 4</a:t>
            </a:r>
            <a:endParaRPr lang="pl-PL" dirty="0"/>
          </a:p>
        </p:txBody>
      </p:sp>
      <p:sp>
        <p:nvSpPr>
          <p:cNvPr id="4" name="pole tekstowe 3"/>
          <p:cNvSpPr txBox="1"/>
          <p:nvPr/>
        </p:nvSpPr>
        <p:spPr>
          <a:xfrm>
            <a:off x="539998" y="1772816"/>
            <a:ext cx="8568506" cy="5078313"/>
          </a:xfrm>
          <a:prstGeom prst="rect">
            <a:avLst/>
          </a:prstGeom>
          <a:noFill/>
          <a:ln w="28575">
            <a:solidFill>
              <a:schemeClr val="accent1"/>
            </a:solidFill>
          </a:ln>
        </p:spPr>
        <p:txBody>
          <a:bodyPr wrap="square" rtlCol="0">
            <a:spAutoFit/>
          </a:bodyPr>
          <a:lstStyle/>
          <a:p>
            <a:pPr algn="l"/>
            <a:r>
              <a:rPr lang="pl-PL" dirty="0" err="1">
                <a:solidFill>
                  <a:schemeClr val="bg2"/>
                </a:solidFill>
                <a:latin typeface="Courier New" pitchFamily="49" charset="0"/>
                <a:cs typeface="Courier New" pitchFamily="49" charset="0"/>
              </a:rPr>
              <a:t>class</a:t>
            </a:r>
            <a:r>
              <a:rPr lang="pl-PL" dirty="0">
                <a:solidFill>
                  <a:schemeClr val="bg2"/>
                </a:solidFill>
                <a:latin typeface="Courier New" pitchFamily="49" charset="0"/>
                <a:cs typeface="Courier New" pitchFamily="49" charset="0"/>
              </a:rPr>
              <a:t> dane</a:t>
            </a:r>
          </a:p>
          <a:p>
            <a:pPr algn="l"/>
            <a:r>
              <a:rPr lang="pl-PL" dirty="0">
                <a:solidFill>
                  <a:schemeClr val="bg2"/>
                </a:solidFill>
                <a:latin typeface="Courier New" pitchFamily="49" charset="0"/>
                <a:cs typeface="Courier New" pitchFamily="49" charset="0"/>
              </a:rPr>
              <a:t>{</a:t>
            </a:r>
          </a:p>
          <a:p>
            <a:pPr algn="l"/>
            <a:r>
              <a:rPr lang="pl-PL" dirty="0">
                <a:solidFill>
                  <a:schemeClr val="bg2"/>
                </a:solidFill>
                <a:latin typeface="Courier New" pitchFamily="49" charset="0"/>
                <a:cs typeface="Courier New" pitchFamily="49" charset="0"/>
              </a:rPr>
              <a:t>    </a:t>
            </a:r>
            <a:r>
              <a:rPr lang="pl-PL" dirty="0" err="1">
                <a:solidFill>
                  <a:schemeClr val="bg2"/>
                </a:solidFill>
                <a:latin typeface="Courier New" pitchFamily="49" charset="0"/>
                <a:cs typeface="Courier New" pitchFamily="49" charset="0"/>
              </a:rPr>
              <a:t>int</a:t>
            </a:r>
            <a:r>
              <a:rPr lang="pl-PL" dirty="0">
                <a:solidFill>
                  <a:schemeClr val="bg2"/>
                </a:solidFill>
                <a:latin typeface="Courier New" pitchFamily="49" charset="0"/>
                <a:cs typeface="Courier New" pitchFamily="49" charset="0"/>
              </a:rPr>
              <a:t>[] </a:t>
            </a:r>
            <a:r>
              <a:rPr lang="pl-PL" dirty="0" err="1">
                <a:solidFill>
                  <a:schemeClr val="bg2"/>
                </a:solidFill>
                <a:latin typeface="Courier New" pitchFamily="49" charset="0"/>
                <a:cs typeface="Courier New" pitchFamily="49" charset="0"/>
              </a:rPr>
              <a:t>tab</a:t>
            </a:r>
            <a:r>
              <a:rPr lang="pl-PL" dirty="0">
                <a:solidFill>
                  <a:schemeClr val="bg2"/>
                </a:solidFill>
                <a:latin typeface="Courier New" pitchFamily="49" charset="0"/>
                <a:cs typeface="Courier New" pitchFamily="49" charset="0"/>
              </a:rPr>
              <a:t>;</a:t>
            </a:r>
          </a:p>
          <a:p>
            <a:pPr algn="l"/>
            <a:r>
              <a:rPr lang="pl-PL" b="1" dirty="0">
                <a:solidFill>
                  <a:srgbClr val="002060"/>
                </a:solidFill>
                <a:latin typeface="Courier New" pitchFamily="49" charset="0"/>
                <a:cs typeface="Courier New" pitchFamily="49" charset="0"/>
              </a:rPr>
              <a:t>    public dane(</a:t>
            </a:r>
            <a:r>
              <a:rPr lang="pl-PL" b="1" dirty="0" err="1">
                <a:solidFill>
                  <a:srgbClr val="002060"/>
                </a:solidFill>
                <a:latin typeface="Courier New" pitchFamily="49" charset="0"/>
                <a:cs typeface="Courier New" pitchFamily="49" charset="0"/>
              </a:rPr>
              <a:t>int</a:t>
            </a:r>
            <a:r>
              <a:rPr lang="pl-PL" b="1" dirty="0">
                <a:solidFill>
                  <a:srgbClr val="002060"/>
                </a:solidFill>
                <a:latin typeface="Courier New" pitchFamily="49" charset="0"/>
                <a:cs typeface="Courier New" pitchFamily="49" charset="0"/>
              </a:rPr>
              <a:t> rozmiar)  // konstruktor</a:t>
            </a:r>
          </a:p>
          <a:p>
            <a:pPr algn="l"/>
            <a:r>
              <a:rPr lang="pl-PL" b="1" dirty="0">
                <a:solidFill>
                  <a:srgbClr val="002060"/>
                </a:solidFill>
                <a:latin typeface="Courier New" pitchFamily="49" charset="0"/>
                <a:cs typeface="Courier New" pitchFamily="49" charset="0"/>
              </a:rPr>
              <a:t>    </a:t>
            </a:r>
            <a:r>
              <a:rPr lang="pl-PL" b="1" dirty="0" smtClean="0">
                <a:solidFill>
                  <a:srgbClr val="002060"/>
                </a:solidFill>
                <a:latin typeface="Courier New" pitchFamily="49" charset="0"/>
                <a:cs typeface="Courier New" pitchFamily="49" charset="0"/>
              </a:rPr>
              <a:t>{</a:t>
            </a:r>
            <a:r>
              <a:rPr lang="pl-PL" b="1" dirty="0" err="1" smtClean="0">
                <a:solidFill>
                  <a:srgbClr val="002060"/>
                </a:solidFill>
                <a:latin typeface="Courier New" pitchFamily="49" charset="0"/>
                <a:cs typeface="Courier New" pitchFamily="49" charset="0"/>
              </a:rPr>
              <a:t>tab</a:t>
            </a:r>
            <a:r>
              <a:rPr lang="pl-PL" b="1" dirty="0" smtClean="0">
                <a:solidFill>
                  <a:srgbClr val="002060"/>
                </a:solidFill>
                <a:latin typeface="Courier New" pitchFamily="49" charset="0"/>
                <a:cs typeface="Courier New" pitchFamily="49" charset="0"/>
              </a:rPr>
              <a:t> </a:t>
            </a:r>
            <a:r>
              <a:rPr lang="pl-PL" b="1" dirty="0">
                <a:solidFill>
                  <a:srgbClr val="002060"/>
                </a:solidFill>
                <a:latin typeface="Courier New" pitchFamily="49" charset="0"/>
                <a:cs typeface="Courier New" pitchFamily="49" charset="0"/>
              </a:rPr>
              <a:t>= </a:t>
            </a:r>
            <a:r>
              <a:rPr lang="pl-PL" b="1" dirty="0" err="1">
                <a:solidFill>
                  <a:srgbClr val="002060"/>
                </a:solidFill>
                <a:latin typeface="Courier New" pitchFamily="49" charset="0"/>
                <a:cs typeface="Courier New" pitchFamily="49" charset="0"/>
              </a:rPr>
              <a:t>new</a:t>
            </a:r>
            <a:r>
              <a:rPr lang="pl-PL" b="1" dirty="0">
                <a:solidFill>
                  <a:srgbClr val="002060"/>
                </a:solidFill>
                <a:latin typeface="Courier New" pitchFamily="49" charset="0"/>
                <a:cs typeface="Courier New" pitchFamily="49" charset="0"/>
              </a:rPr>
              <a:t> </a:t>
            </a:r>
            <a:r>
              <a:rPr lang="pl-PL" b="1" dirty="0" err="1">
                <a:solidFill>
                  <a:srgbClr val="002060"/>
                </a:solidFill>
                <a:latin typeface="Courier New" pitchFamily="49" charset="0"/>
                <a:cs typeface="Courier New" pitchFamily="49" charset="0"/>
              </a:rPr>
              <a:t>int</a:t>
            </a:r>
            <a:r>
              <a:rPr lang="pl-PL" b="1" dirty="0">
                <a:solidFill>
                  <a:srgbClr val="002060"/>
                </a:solidFill>
                <a:latin typeface="Courier New" pitchFamily="49" charset="0"/>
                <a:cs typeface="Courier New" pitchFamily="49" charset="0"/>
              </a:rPr>
              <a:t>[rozmiar</a:t>
            </a:r>
            <a:r>
              <a:rPr lang="pl-PL" b="1" dirty="0" smtClean="0">
                <a:solidFill>
                  <a:srgbClr val="002060"/>
                </a:solidFill>
                <a:latin typeface="Courier New" pitchFamily="49" charset="0"/>
                <a:cs typeface="Courier New" pitchFamily="49" charset="0"/>
              </a:rPr>
              <a:t>];}</a:t>
            </a:r>
            <a:endParaRPr lang="pl-PL" b="1" dirty="0">
              <a:solidFill>
                <a:srgbClr val="002060"/>
              </a:solidFill>
              <a:latin typeface="Courier New" pitchFamily="49" charset="0"/>
              <a:cs typeface="Courier New" pitchFamily="49" charset="0"/>
            </a:endParaRPr>
          </a:p>
          <a:p>
            <a:pPr algn="l"/>
            <a:r>
              <a:rPr lang="pl-PL" dirty="0">
                <a:solidFill>
                  <a:schemeClr val="bg2"/>
                </a:solidFill>
                <a:latin typeface="Courier New" pitchFamily="49" charset="0"/>
                <a:cs typeface="Courier New" pitchFamily="49" charset="0"/>
              </a:rPr>
              <a:t>    </a:t>
            </a:r>
            <a:r>
              <a:rPr lang="pl-PL" b="1" dirty="0">
                <a:solidFill>
                  <a:schemeClr val="bg2"/>
                </a:solidFill>
                <a:latin typeface="Courier New" pitchFamily="49" charset="0"/>
                <a:cs typeface="Courier New" pitchFamily="49" charset="0"/>
              </a:rPr>
              <a:t>public </a:t>
            </a:r>
            <a:r>
              <a:rPr lang="pl-PL" b="1" dirty="0" err="1">
                <a:solidFill>
                  <a:schemeClr val="bg2"/>
                </a:solidFill>
                <a:latin typeface="Courier New" pitchFamily="49" charset="0"/>
                <a:cs typeface="Courier New" pitchFamily="49" charset="0"/>
              </a:rPr>
              <a:t>int</a:t>
            </a:r>
            <a:r>
              <a:rPr lang="pl-PL" b="1" dirty="0">
                <a:solidFill>
                  <a:schemeClr val="bg2"/>
                </a:solidFill>
                <a:latin typeface="Courier New" pitchFamily="49" charset="0"/>
                <a:cs typeface="Courier New" pitchFamily="49" charset="0"/>
              </a:rPr>
              <a:t> </a:t>
            </a:r>
            <a:r>
              <a:rPr lang="pl-PL" b="1" dirty="0" err="1">
                <a:solidFill>
                  <a:schemeClr val="bg2"/>
                </a:solidFill>
                <a:latin typeface="Courier New" pitchFamily="49" charset="0"/>
                <a:cs typeface="Courier New" pitchFamily="49" charset="0"/>
              </a:rPr>
              <a:t>this</a:t>
            </a:r>
            <a:r>
              <a:rPr lang="pl-PL" b="1" dirty="0">
                <a:solidFill>
                  <a:schemeClr val="bg2"/>
                </a:solidFill>
                <a:latin typeface="Courier New" pitchFamily="49" charset="0"/>
                <a:cs typeface="Courier New" pitchFamily="49" charset="0"/>
              </a:rPr>
              <a:t>[</a:t>
            </a:r>
            <a:r>
              <a:rPr lang="pl-PL" b="1" dirty="0" err="1">
                <a:solidFill>
                  <a:schemeClr val="bg2"/>
                </a:solidFill>
                <a:latin typeface="Courier New" pitchFamily="49" charset="0"/>
                <a:cs typeface="Courier New" pitchFamily="49" charset="0"/>
              </a:rPr>
              <a:t>int</a:t>
            </a:r>
            <a:r>
              <a:rPr lang="pl-PL" b="1" dirty="0">
                <a:solidFill>
                  <a:schemeClr val="bg2"/>
                </a:solidFill>
                <a:latin typeface="Courier New" pitchFamily="49" charset="0"/>
                <a:cs typeface="Courier New" pitchFamily="49" charset="0"/>
              </a:rPr>
              <a:t> </a:t>
            </a:r>
            <a:r>
              <a:rPr lang="pl-PL" b="1" dirty="0" err="1">
                <a:solidFill>
                  <a:schemeClr val="bg2"/>
                </a:solidFill>
                <a:latin typeface="Courier New" pitchFamily="49" charset="0"/>
                <a:cs typeface="Courier New" pitchFamily="49" charset="0"/>
              </a:rPr>
              <a:t>index</a:t>
            </a:r>
            <a:r>
              <a:rPr lang="pl-PL" b="1" dirty="0">
                <a:solidFill>
                  <a:schemeClr val="bg2"/>
                </a:solidFill>
                <a:latin typeface="Courier New" pitchFamily="49" charset="0"/>
                <a:cs typeface="Courier New" pitchFamily="49" charset="0"/>
              </a:rPr>
              <a:t>]  // </a:t>
            </a:r>
            <a:r>
              <a:rPr lang="pl-PL" b="1" dirty="0" err="1">
                <a:solidFill>
                  <a:schemeClr val="bg2"/>
                </a:solidFill>
                <a:latin typeface="Courier New" pitchFamily="49" charset="0"/>
                <a:cs typeface="Courier New" pitchFamily="49" charset="0"/>
              </a:rPr>
              <a:t>indekser</a:t>
            </a:r>
            <a:endParaRPr lang="pl-PL" b="1" dirty="0">
              <a:solidFill>
                <a:schemeClr val="bg2"/>
              </a:solidFill>
              <a:latin typeface="Courier New" pitchFamily="49" charset="0"/>
              <a:cs typeface="Courier New" pitchFamily="49" charset="0"/>
            </a:endParaRPr>
          </a:p>
          <a:p>
            <a:pPr algn="l"/>
            <a:r>
              <a:rPr lang="pl-PL" b="1" dirty="0">
                <a:solidFill>
                  <a:schemeClr val="bg2"/>
                </a:solidFill>
                <a:latin typeface="Courier New" pitchFamily="49" charset="0"/>
                <a:cs typeface="Courier New" pitchFamily="49" charset="0"/>
              </a:rPr>
              <a:t>    {</a:t>
            </a:r>
          </a:p>
          <a:p>
            <a:pPr algn="l"/>
            <a:r>
              <a:rPr lang="pl-PL" b="1" dirty="0">
                <a:solidFill>
                  <a:schemeClr val="bg2"/>
                </a:solidFill>
                <a:latin typeface="Courier New" pitchFamily="49" charset="0"/>
                <a:cs typeface="Courier New" pitchFamily="49" charset="0"/>
              </a:rPr>
              <a:t>        </a:t>
            </a:r>
            <a:r>
              <a:rPr lang="pl-PL" b="1" dirty="0" err="1" smtClean="0">
                <a:solidFill>
                  <a:schemeClr val="bg2"/>
                </a:solidFill>
                <a:latin typeface="Courier New" pitchFamily="49" charset="0"/>
                <a:cs typeface="Courier New" pitchFamily="49" charset="0"/>
              </a:rPr>
              <a:t>get</a:t>
            </a:r>
            <a:r>
              <a:rPr lang="pl-PL" b="1" dirty="0" smtClean="0">
                <a:solidFill>
                  <a:schemeClr val="bg2"/>
                </a:solidFill>
                <a:latin typeface="Courier New" pitchFamily="49" charset="0"/>
                <a:cs typeface="Courier New" pitchFamily="49" charset="0"/>
              </a:rPr>
              <a:t> { return </a:t>
            </a:r>
            <a:r>
              <a:rPr lang="pl-PL" b="1" dirty="0" err="1">
                <a:solidFill>
                  <a:schemeClr val="bg2"/>
                </a:solidFill>
                <a:latin typeface="Courier New" pitchFamily="49" charset="0"/>
                <a:cs typeface="Courier New" pitchFamily="49" charset="0"/>
              </a:rPr>
              <a:t>tab</a:t>
            </a:r>
            <a:r>
              <a:rPr lang="pl-PL" b="1" dirty="0">
                <a:solidFill>
                  <a:schemeClr val="bg2"/>
                </a:solidFill>
                <a:latin typeface="Courier New" pitchFamily="49" charset="0"/>
                <a:cs typeface="Courier New" pitchFamily="49" charset="0"/>
              </a:rPr>
              <a:t>[</a:t>
            </a:r>
            <a:r>
              <a:rPr lang="pl-PL" b="1" dirty="0" err="1">
                <a:solidFill>
                  <a:schemeClr val="bg2"/>
                </a:solidFill>
                <a:latin typeface="Courier New" pitchFamily="49" charset="0"/>
                <a:cs typeface="Courier New" pitchFamily="49" charset="0"/>
              </a:rPr>
              <a:t>index</a:t>
            </a:r>
            <a:r>
              <a:rPr lang="pl-PL" b="1" dirty="0" smtClean="0">
                <a:solidFill>
                  <a:schemeClr val="bg2"/>
                </a:solidFill>
                <a:latin typeface="Courier New" pitchFamily="49" charset="0"/>
                <a:cs typeface="Courier New" pitchFamily="49" charset="0"/>
              </a:rPr>
              <a:t>]; }</a:t>
            </a:r>
            <a:endParaRPr lang="pl-PL" b="1" dirty="0">
              <a:solidFill>
                <a:schemeClr val="bg2"/>
              </a:solidFill>
              <a:latin typeface="Courier New" pitchFamily="49" charset="0"/>
              <a:cs typeface="Courier New" pitchFamily="49" charset="0"/>
            </a:endParaRPr>
          </a:p>
          <a:p>
            <a:pPr algn="l"/>
            <a:r>
              <a:rPr lang="pl-PL" b="1" dirty="0">
                <a:solidFill>
                  <a:schemeClr val="bg2"/>
                </a:solidFill>
                <a:latin typeface="Courier New" pitchFamily="49" charset="0"/>
                <a:cs typeface="Courier New" pitchFamily="49" charset="0"/>
              </a:rPr>
              <a:t>        </a:t>
            </a:r>
            <a:r>
              <a:rPr lang="pl-PL" b="1" dirty="0" smtClean="0">
                <a:solidFill>
                  <a:schemeClr val="bg2"/>
                </a:solidFill>
                <a:latin typeface="Courier New" pitchFamily="49" charset="0"/>
                <a:cs typeface="Courier New" pitchFamily="49" charset="0"/>
              </a:rPr>
              <a:t>set {</a:t>
            </a:r>
            <a:endParaRPr lang="pl-PL" b="1" dirty="0">
              <a:solidFill>
                <a:schemeClr val="bg2"/>
              </a:solidFill>
              <a:latin typeface="Courier New" pitchFamily="49" charset="0"/>
              <a:cs typeface="Courier New" pitchFamily="49" charset="0"/>
            </a:endParaRPr>
          </a:p>
          <a:p>
            <a:pPr algn="l"/>
            <a:r>
              <a:rPr lang="pl-PL" b="1" dirty="0">
                <a:solidFill>
                  <a:schemeClr val="bg2"/>
                </a:solidFill>
                <a:latin typeface="Courier New" pitchFamily="49" charset="0"/>
                <a:cs typeface="Courier New" pitchFamily="49" charset="0"/>
              </a:rPr>
              <a:t>            </a:t>
            </a:r>
            <a:r>
              <a:rPr lang="pl-PL" b="1" dirty="0" err="1">
                <a:solidFill>
                  <a:schemeClr val="bg2"/>
                </a:solidFill>
                <a:latin typeface="Courier New" pitchFamily="49" charset="0"/>
                <a:cs typeface="Courier New" pitchFamily="49" charset="0"/>
              </a:rPr>
              <a:t>if</a:t>
            </a:r>
            <a:r>
              <a:rPr lang="pl-PL" b="1" dirty="0">
                <a:solidFill>
                  <a:schemeClr val="bg2"/>
                </a:solidFill>
                <a:latin typeface="Courier New" pitchFamily="49" charset="0"/>
                <a:cs typeface="Courier New" pitchFamily="49" charset="0"/>
              </a:rPr>
              <a:t> (</a:t>
            </a:r>
            <a:r>
              <a:rPr lang="pl-PL" b="1" dirty="0" err="1">
                <a:solidFill>
                  <a:schemeClr val="bg2"/>
                </a:solidFill>
                <a:latin typeface="Courier New" pitchFamily="49" charset="0"/>
                <a:cs typeface="Courier New" pitchFamily="49" charset="0"/>
              </a:rPr>
              <a:t>value</a:t>
            </a:r>
            <a:r>
              <a:rPr lang="pl-PL" b="1" dirty="0">
                <a:solidFill>
                  <a:schemeClr val="bg2"/>
                </a:solidFill>
                <a:latin typeface="Courier New" pitchFamily="49" charset="0"/>
                <a:cs typeface="Courier New" pitchFamily="49" charset="0"/>
              </a:rPr>
              <a:t> % 3 == 0)</a:t>
            </a:r>
          </a:p>
          <a:p>
            <a:pPr algn="l"/>
            <a:r>
              <a:rPr lang="pl-PL" b="1" dirty="0">
                <a:solidFill>
                  <a:schemeClr val="bg2"/>
                </a:solidFill>
                <a:latin typeface="Courier New" pitchFamily="49" charset="0"/>
                <a:cs typeface="Courier New" pitchFamily="49" charset="0"/>
              </a:rPr>
              <a:t>            </a:t>
            </a:r>
            <a:r>
              <a:rPr lang="pl-PL" b="1" dirty="0" smtClean="0">
                <a:solidFill>
                  <a:schemeClr val="bg2"/>
                </a:solidFill>
                <a:latin typeface="Courier New" pitchFamily="49" charset="0"/>
                <a:cs typeface="Courier New" pitchFamily="49" charset="0"/>
              </a:rPr>
              <a:t>{ </a:t>
            </a:r>
            <a:r>
              <a:rPr lang="pl-PL" b="1" dirty="0" err="1" smtClean="0">
                <a:solidFill>
                  <a:schemeClr val="bg2"/>
                </a:solidFill>
                <a:latin typeface="Courier New" pitchFamily="49" charset="0"/>
                <a:cs typeface="Courier New" pitchFamily="49" charset="0"/>
              </a:rPr>
              <a:t>if</a:t>
            </a:r>
            <a:r>
              <a:rPr lang="pl-PL" b="1" dirty="0" smtClean="0">
                <a:solidFill>
                  <a:schemeClr val="bg2"/>
                </a:solidFill>
                <a:latin typeface="Courier New" pitchFamily="49" charset="0"/>
                <a:cs typeface="Courier New" pitchFamily="49" charset="0"/>
              </a:rPr>
              <a:t> </a:t>
            </a:r>
            <a:r>
              <a:rPr lang="pl-PL" b="1" dirty="0">
                <a:solidFill>
                  <a:schemeClr val="bg2"/>
                </a:solidFill>
                <a:latin typeface="Courier New" pitchFamily="49" charset="0"/>
                <a:cs typeface="Courier New" pitchFamily="49" charset="0"/>
              </a:rPr>
              <a:t>(</a:t>
            </a:r>
            <a:r>
              <a:rPr lang="pl-PL" b="1" dirty="0" err="1">
                <a:solidFill>
                  <a:schemeClr val="bg2"/>
                </a:solidFill>
                <a:latin typeface="Courier New" pitchFamily="49" charset="0"/>
                <a:cs typeface="Courier New" pitchFamily="49" charset="0"/>
              </a:rPr>
              <a:t>index</a:t>
            </a:r>
            <a:r>
              <a:rPr lang="pl-PL" b="1" dirty="0">
                <a:solidFill>
                  <a:schemeClr val="bg2"/>
                </a:solidFill>
                <a:latin typeface="Courier New" pitchFamily="49" charset="0"/>
                <a:cs typeface="Courier New" pitchFamily="49" charset="0"/>
              </a:rPr>
              <a:t> &lt;= (</a:t>
            </a:r>
            <a:r>
              <a:rPr lang="pl-PL" b="1" dirty="0" err="1">
                <a:solidFill>
                  <a:schemeClr val="bg2"/>
                </a:solidFill>
                <a:latin typeface="Courier New" pitchFamily="49" charset="0"/>
                <a:cs typeface="Courier New" pitchFamily="49" charset="0"/>
              </a:rPr>
              <a:t>tab.Length</a:t>
            </a:r>
            <a:r>
              <a:rPr lang="pl-PL" b="1" dirty="0">
                <a:solidFill>
                  <a:schemeClr val="bg2"/>
                </a:solidFill>
                <a:latin typeface="Courier New" pitchFamily="49" charset="0"/>
                <a:cs typeface="Courier New" pitchFamily="49" charset="0"/>
              </a:rPr>
              <a:t>) - 1)</a:t>
            </a:r>
          </a:p>
          <a:p>
            <a:pPr algn="l"/>
            <a:r>
              <a:rPr lang="pl-PL" b="1" dirty="0">
                <a:solidFill>
                  <a:schemeClr val="bg2"/>
                </a:solidFill>
                <a:latin typeface="Courier New" pitchFamily="49" charset="0"/>
                <a:cs typeface="Courier New" pitchFamily="49" charset="0"/>
              </a:rPr>
              <a:t>                    </a:t>
            </a:r>
            <a:r>
              <a:rPr lang="pl-PL" b="1" dirty="0" err="1">
                <a:solidFill>
                  <a:schemeClr val="bg2"/>
                </a:solidFill>
                <a:latin typeface="Courier New" pitchFamily="49" charset="0"/>
                <a:cs typeface="Courier New" pitchFamily="49" charset="0"/>
              </a:rPr>
              <a:t>tab</a:t>
            </a:r>
            <a:r>
              <a:rPr lang="pl-PL" b="1" dirty="0">
                <a:solidFill>
                  <a:schemeClr val="bg2"/>
                </a:solidFill>
                <a:latin typeface="Courier New" pitchFamily="49" charset="0"/>
                <a:cs typeface="Courier New" pitchFamily="49" charset="0"/>
              </a:rPr>
              <a:t>[</a:t>
            </a:r>
            <a:r>
              <a:rPr lang="pl-PL" b="1" dirty="0" err="1">
                <a:solidFill>
                  <a:schemeClr val="bg2"/>
                </a:solidFill>
                <a:latin typeface="Courier New" pitchFamily="49" charset="0"/>
                <a:cs typeface="Courier New" pitchFamily="49" charset="0"/>
              </a:rPr>
              <a:t>index</a:t>
            </a:r>
            <a:r>
              <a:rPr lang="pl-PL" b="1" dirty="0">
                <a:solidFill>
                  <a:schemeClr val="bg2"/>
                </a:solidFill>
                <a:latin typeface="Courier New" pitchFamily="49" charset="0"/>
                <a:cs typeface="Courier New" pitchFamily="49" charset="0"/>
              </a:rPr>
              <a:t>] = </a:t>
            </a:r>
            <a:r>
              <a:rPr lang="pl-PL" b="1" dirty="0" err="1">
                <a:solidFill>
                  <a:schemeClr val="bg2"/>
                </a:solidFill>
                <a:latin typeface="Courier New" pitchFamily="49" charset="0"/>
                <a:cs typeface="Courier New" pitchFamily="49" charset="0"/>
              </a:rPr>
              <a:t>value</a:t>
            </a:r>
            <a:r>
              <a:rPr lang="pl-PL" b="1" dirty="0" smtClean="0">
                <a:solidFill>
                  <a:schemeClr val="bg2"/>
                </a:solidFill>
                <a:latin typeface="Courier New" pitchFamily="49" charset="0"/>
                <a:cs typeface="Courier New" pitchFamily="49" charset="0"/>
              </a:rPr>
              <a:t>; }}</a:t>
            </a:r>
            <a:endParaRPr lang="pl-PL" b="1" dirty="0">
              <a:solidFill>
                <a:schemeClr val="bg2"/>
              </a:solidFill>
              <a:latin typeface="Courier New" pitchFamily="49" charset="0"/>
              <a:cs typeface="Courier New" pitchFamily="49" charset="0"/>
            </a:endParaRPr>
          </a:p>
          <a:p>
            <a:pPr algn="l"/>
            <a:r>
              <a:rPr lang="pl-PL" b="1" dirty="0">
                <a:solidFill>
                  <a:schemeClr val="bg2"/>
                </a:solidFill>
                <a:latin typeface="Courier New" pitchFamily="49" charset="0"/>
                <a:cs typeface="Courier New" pitchFamily="49" charset="0"/>
              </a:rPr>
              <a:t>    }</a:t>
            </a:r>
          </a:p>
          <a:p>
            <a:pPr algn="l"/>
            <a:r>
              <a:rPr lang="pl-PL" b="1" dirty="0">
                <a:solidFill>
                  <a:srgbClr val="002060"/>
                </a:solidFill>
                <a:latin typeface="Courier New" pitchFamily="49" charset="0"/>
                <a:cs typeface="Courier New" pitchFamily="49" charset="0"/>
              </a:rPr>
              <a:t>    public </a:t>
            </a:r>
            <a:r>
              <a:rPr lang="pl-PL" b="1" dirty="0" err="1">
                <a:solidFill>
                  <a:srgbClr val="002060"/>
                </a:solidFill>
                <a:latin typeface="Courier New" pitchFamily="49" charset="0"/>
                <a:cs typeface="Courier New" pitchFamily="49" charset="0"/>
              </a:rPr>
              <a:t>void</a:t>
            </a:r>
            <a:r>
              <a:rPr lang="pl-PL" b="1" dirty="0">
                <a:solidFill>
                  <a:srgbClr val="002060"/>
                </a:solidFill>
                <a:latin typeface="Courier New" pitchFamily="49" charset="0"/>
                <a:cs typeface="Courier New" pitchFamily="49" charset="0"/>
              </a:rPr>
              <a:t> </a:t>
            </a:r>
            <a:r>
              <a:rPr lang="pl-PL" b="1" dirty="0" err="1">
                <a:solidFill>
                  <a:srgbClr val="002060"/>
                </a:solidFill>
                <a:latin typeface="Courier New" pitchFamily="49" charset="0"/>
                <a:cs typeface="Courier New" pitchFamily="49" charset="0"/>
              </a:rPr>
              <a:t>Wyswietl_elementy</a:t>
            </a:r>
            <a:r>
              <a:rPr lang="pl-PL" b="1" dirty="0">
                <a:solidFill>
                  <a:srgbClr val="002060"/>
                </a:solidFill>
                <a:latin typeface="Courier New" pitchFamily="49" charset="0"/>
                <a:cs typeface="Courier New" pitchFamily="49" charset="0"/>
              </a:rPr>
              <a:t>() </a:t>
            </a:r>
            <a:r>
              <a:rPr lang="pl-PL" b="1" dirty="0" smtClean="0">
                <a:solidFill>
                  <a:srgbClr val="002060"/>
                </a:solidFill>
                <a:latin typeface="Courier New" pitchFamily="49" charset="0"/>
                <a:cs typeface="Courier New" pitchFamily="49" charset="0"/>
              </a:rPr>
              <a:t>{</a:t>
            </a:r>
            <a:endParaRPr lang="pl-PL" b="1" dirty="0">
              <a:solidFill>
                <a:srgbClr val="002060"/>
              </a:solidFill>
              <a:latin typeface="Courier New" pitchFamily="49" charset="0"/>
              <a:cs typeface="Courier New" pitchFamily="49" charset="0"/>
            </a:endParaRPr>
          </a:p>
          <a:p>
            <a:pPr algn="l"/>
            <a:r>
              <a:rPr lang="pl-PL" b="1" dirty="0">
                <a:solidFill>
                  <a:srgbClr val="002060"/>
                </a:solidFill>
                <a:latin typeface="Courier New" pitchFamily="49" charset="0"/>
                <a:cs typeface="Courier New" pitchFamily="49" charset="0"/>
              </a:rPr>
              <a:t>        </a:t>
            </a:r>
            <a:r>
              <a:rPr lang="pl-PL" b="1" dirty="0" err="1">
                <a:solidFill>
                  <a:srgbClr val="002060"/>
                </a:solidFill>
                <a:latin typeface="Courier New" pitchFamily="49" charset="0"/>
                <a:cs typeface="Courier New" pitchFamily="49" charset="0"/>
              </a:rPr>
              <a:t>foreach</a:t>
            </a:r>
            <a:r>
              <a:rPr lang="pl-PL" b="1" dirty="0">
                <a:solidFill>
                  <a:srgbClr val="002060"/>
                </a:solidFill>
                <a:latin typeface="Courier New" pitchFamily="49" charset="0"/>
                <a:cs typeface="Courier New" pitchFamily="49" charset="0"/>
              </a:rPr>
              <a:t>(</a:t>
            </a:r>
            <a:r>
              <a:rPr lang="pl-PL" b="1" dirty="0" err="1">
                <a:solidFill>
                  <a:srgbClr val="002060"/>
                </a:solidFill>
                <a:latin typeface="Courier New" pitchFamily="49" charset="0"/>
                <a:cs typeface="Courier New" pitchFamily="49" charset="0"/>
              </a:rPr>
              <a:t>int</a:t>
            </a:r>
            <a:r>
              <a:rPr lang="pl-PL" b="1" dirty="0">
                <a:solidFill>
                  <a:srgbClr val="002060"/>
                </a:solidFill>
                <a:latin typeface="Courier New" pitchFamily="49" charset="0"/>
                <a:cs typeface="Courier New" pitchFamily="49" charset="0"/>
              </a:rPr>
              <a:t> x in </a:t>
            </a:r>
            <a:r>
              <a:rPr lang="pl-PL" b="1" dirty="0" err="1">
                <a:solidFill>
                  <a:srgbClr val="002060"/>
                </a:solidFill>
                <a:latin typeface="Courier New" pitchFamily="49" charset="0"/>
                <a:cs typeface="Courier New" pitchFamily="49" charset="0"/>
              </a:rPr>
              <a:t>tab</a:t>
            </a:r>
            <a:r>
              <a:rPr lang="pl-PL" b="1" dirty="0" smtClean="0">
                <a:solidFill>
                  <a:srgbClr val="002060"/>
                </a:solidFill>
                <a:latin typeface="Courier New" pitchFamily="49" charset="0"/>
                <a:cs typeface="Courier New" pitchFamily="49" charset="0"/>
              </a:rPr>
              <a:t>){</a:t>
            </a:r>
            <a:endParaRPr lang="pl-PL" b="1" dirty="0">
              <a:solidFill>
                <a:srgbClr val="002060"/>
              </a:solidFill>
              <a:latin typeface="Courier New" pitchFamily="49" charset="0"/>
              <a:cs typeface="Courier New" pitchFamily="49" charset="0"/>
            </a:endParaRPr>
          </a:p>
          <a:p>
            <a:pPr algn="l"/>
            <a:r>
              <a:rPr lang="pl-PL" b="1" dirty="0">
                <a:solidFill>
                  <a:srgbClr val="002060"/>
                </a:solidFill>
                <a:latin typeface="Courier New" pitchFamily="49" charset="0"/>
                <a:cs typeface="Courier New" pitchFamily="49" charset="0"/>
              </a:rPr>
              <a:t>            </a:t>
            </a:r>
            <a:r>
              <a:rPr lang="pl-PL" b="1" dirty="0" err="1">
                <a:solidFill>
                  <a:srgbClr val="002060"/>
                </a:solidFill>
                <a:latin typeface="Courier New" pitchFamily="49" charset="0"/>
                <a:cs typeface="Courier New" pitchFamily="49" charset="0"/>
              </a:rPr>
              <a:t>Console.WriteLine</a:t>
            </a:r>
            <a:r>
              <a:rPr lang="pl-PL" b="1" dirty="0">
                <a:solidFill>
                  <a:srgbClr val="002060"/>
                </a:solidFill>
                <a:latin typeface="Courier New" pitchFamily="49" charset="0"/>
                <a:cs typeface="Courier New" pitchFamily="49" charset="0"/>
              </a:rPr>
              <a:t>(x);</a:t>
            </a:r>
          </a:p>
          <a:p>
            <a:pPr algn="l"/>
            <a:r>
              <a:rPr lang="pl-PL" b="1" dirty="0">
                <a:solidFill>
                  <a:srgbClr val="002060"/>
                </a:solidFill>
                <a:latin typeface="Courier New" pitchFamily="49" charset="0"/>
                <a:cs typeface="Courier New" pitchFamily="49" charset="0"/>
              </a:rPr>
              <a:t>        }</a:t>
            </a:r>
          </a:p>
          <a:p>
            <a:pPr algn="l"/>
            <a:r>
              <a:rPr lang="pl-PL" b="1" dirty="0">
                <a:solidFill>
                  <a:srgbClr val="002060"/>
                </a:solidFill>
                <a:latin typeface="Courier New" pitchFamily="49" charset="0"/>
                <a:cs typeface="Courier New" pitchFamily="49" charset="0"/>
              </a:rPr>
              <a:t>    </a:t>
            </a:r>
            <a:r>
              <a:rPr lang="pl-PL" b="1" dirty="0" smtClean="0">
                <a:solidFill>
                  <a:srgbClr val="002060"/>
                </a:solidFill>
                <a:latin typeface="Courier New" pitchFamily="49" charset="0"/>
                <a:cs typeface="Courier New" pitchFamily="49" charset="0"/>
              </a:rPr>
              <a:t>}</a:t>
            </a:r>
            <a:r>
              <a:rPr lang="pl-PL" dirty="0" smtClean="0">
                <a:solidFill>
                  <a:schemeClr val="bg2"/>
                </a:solidFill>
                <a:latin typeface="Courier New" pitchFamily="49" charset="0"/>
                <a:cs typeface="Courier New" pitchFamily="49" charset="0"/>
              </a:rPr>
              <a:t>}</a:t>
            </a:r>
            <a:endParaRPr lang="pl-PL" dirty="0">
              <a:solidFill>
                <a:schemeClr val="bg2"/>
              </a:solidFill>
              <a:latin typeface="Courier New" pitchFamily="49" charset="0"/>
              <a:cs typeface="Courier New" pitchFamily="49" charset="0"/>
            </a:endParaRPr>
          </a:p>
        </p:txBody>
      </p:sp>
      <p:sp>
        <p:nvSpPr>
          <p:cNvPr id="5" name="pole tekstowe 4"/>
          <p:cNvSpPr txBox="1"/>
          <p:nvPr/>
        </p:nvSpPr>
        <p:spPr>
          <a:xfrm>
            <a:off x="3275856" y="44624"/>
            <a:ext cx="5760640" cy="2308324"/>
          </a:xfrm>
          <a:prstGeom prst="rect">
            <a:avLst/>
          </a:prstGeom>
          <a:solidFill>
            <a:srgbClr val="FFD3A1"/>
          </a:solidFill>
          <a:ln w="28575">
            <a:solidFill>
              <a:schemeClr val="accent1"/>
            </a:solidFill>
          </a:ln>
        </p:spPr>
        <p:txBody>
          <a:bodyPr wrap="square" rtlCol="0">
            <a:spAutoFit/>
          </a:bodyPr>
          <a:lstStyle/>
          <a:p>
            <a:pPr algn="l"/>
            <a:r>
              <a:rPr lang="pl-PL" b="1" dirty="0" err="1">
                <a:solidFill>
                  <a:srgbClr val="C00000"/>
                </a:solidFill>
                <a:latin typeface="Courier New" pitchFamily="49" charset="0"/>
                <a:cs typeface="Courier New" pitchFamily="49" charset="0"/>
              </a:rPr>
              <a:t>class</a:t>
            </a:r>
            <a:r>
              <a:rPr lang="pl-PL" b="1" dirty="0">
                <a:solidFill>
                  <a:srgbClr val="C00000"/>
                </a:solidFill>
                <a:latin typeface="Courier New" pitchFamily="49" charset="0"/>
                <a:cs typeface="Courier New" pitchFamily="49" charset="0"/>
              </a:rPr>
              <a:t> Pokaz</a:t>
            </a:r>
          </a:p>
          <a:p>
            <a:pPr algn="l"/>
            <a:r>
              <a:rPr lang="pl-PL" b="1" dirty="0">
                <a:solidFill>
                  <a:srgbClr val="C00000"/>
                </a:solidFill>
                <a:latin typeface="Courier New" pitchFamily="49" charset="0"/>
                <a:cs typeface="Courier New" pitchFamily="49" charset="0"/>
              </a:rPr>
              <a:t>{</a:t>
            </a:r>
          </a:p>
          <a:p>
            <a:pPr algn="l"/>
            <a:r>
              <a:rPr lang="pl-PL" b="1" dirty="0">
                <a:solidFill>
                  <a:srgbClr val="C00000"/>
                </a:solidFill>
                <a:latin typeface="Courier New" pitchFamily="49" charset="0"/>
                <a:cs typeface="Courier New" pitchFamily="49" charset="0"/>
              </a:rPr>
              <a:t> </a:t>
            </a:r>
            <a:r>
              <a:rPr lang="pl-PL" b="1" dirty="0" smtClean="0">
                <a:solidFill>
                  <a:srgbClr val="C00000"/>
                </a:solidFill>
                <a:latin typeface="Courier New" pitchFamily="49" charset="0"/>
                <a:cs typeface="Courier New" pitchFamily="49" charset="0"/>
              </a:rPr>
              <a:t>  </a:t>
            </a:r>
            <a:r>
              <a:rPr lang="pl-PL" b="1" dirty="0">
                <a:solidFill>
                  <a:srgbClr val="C00000"/>
                </a:solidFill>
                <a:latin typeface="Courier New" pitchFamily="49" charset="0"/>
                <a:cs typeface="Courier New" pitchFamily="49" charset="0"/>
              </a:rPr>
              <a:t>public </a:t>
            </a:r>
            <a:r>
              <a:rPr lang="pl-PL" b="1" dirty="0" err="1">
                <a:solidFill>
                  <a:srgbClr val="C00000"/>
                </a:solidFill>
                <a:latin typeface="Courier New" pitchFamily="49" charset="0"/>
                <a:cs typeface="Courier New" pitchFamily="49" charset="0"/>
              </a:rPr>
              <a:t>static</a:t>
            </a:r>
            <a:r>
              <a:rPr lang="pl-PL" b="1" dirty="0">
                <a:solidFill>
                  <a:srgbClr val="C00000"/>
                </a:solidFill>
                <a:latin typeface="Courier New" pitchFamily="49" charset="0"/>
                <a:cs typeface="Courier New" pitchFamily="49" charset="0"/>
              </a:rPr>
              <a:t> </a:t>
            </a:r>
            <a:r>
              <a:rPr lang="pl-PL" b="1" dirty="0" err="1">
                <a:solidFill>
                  <a:srgbClr val="C00000"/>
                </a:solidFill>
                <a:latin typeface="Courier New" pitchFamily="49" charset="0"/>
                <a:cs typeface="Courier New" pitchFamily="49" charset="0"/>
              </a:rPr>
              <a:t>void</a:t>
            </a:r>
            <a:r>
              <a:rPr lang="pl-PL" b="1" dirty="0">
                <a:solidFill>
                  <a:srgbClr val="C00000"/>
                </a:solidFill>
                <a:latin typeface="Courier New" pitchFamily="49" charset="0"/>
                <a:cs typeface="Courier New" pitchFamily="49" charset="0"/>
              </a:rPr>
              <a:t> </a:t>
            </a:r>
            <a:r>
              <a:rPr lang="pl-PL" b="1" dirty="0" err="1">
                <a:solidFill>
                  <a:srgbClr val="C00000"/>
                </a:solidFill>
                <a:latin typeface="Courier New" pitchFamily="49" charset="0"/>
                <a:cs typeface="Courier New" pitchFamily="49" charset="0"/>
              </a:rPr>
              <a:t>Main</a:t>
            </a:r>
            <a:r>
              <a:rPr lang="pl-PL" b="1" dirty="0" smtClean="0">
                <a:solidFill>
                  <a:srgbClr val="C00000"/>
                </a:solidFill>
                <a:latin typeface="Courier New" pitchFamily="49" charset="0"/>
                <a:cs typeface="Courier New" pitchFamily="49" charset="0"/>
              </a:rPr>
              <a:t>() {</a:t>
            </a:r>
            <a:endParaRPr lang="pl-PL" b="1" dirty="0">
              <a:solidFill>
                <a:srgbClr val="C00000"/>
              </a:solidFill>
              <a:latin typeface="Courier New" pitchFamily="49" charset="0"/>
              <a:cs typeface="Courier New" pitchFamily="49" charset="0"/>
            </a:endParaRPr>
          </a:p>
          <a:p>
            <a:pPr algn="l"/>
            <a:r>
              <a:rPr lang="pl-PL" b="1" dirty="0" smtClean="0">
                <a:solidFill>
                  <a:srgbClr val="C00000"/>
                </a:solidFill>
                <a:latin typeface="Courier New" pitchFamily="49" charset="0"/>
                <a:cs typeface="Courier New" pitchFamily="49" charset="0"/>
              </a:rPr>
              <a:t>     </a:t>
            </a:r>
            <a:r>
              <a:rPr lang="pl-PL" b="1" dirty="0">
                <a:solidFill>
                  <a:srgbClr val="C00000"/>
                </a:solidFill>
                <a:latin typeface="Courier New" pitchFamily="49" charset="0"/>
                <a:cs typeface="Courier New" pitchFamily="49" charset="0"/>
              </a:rPr>
              <a:t>dane a = </a:t>
            </a:r>
            <a:r>
              <a:rPr lang="pl-PL" b="1" dirty="0" err="1">
                <a:solidFill>
                  <a:srgbClr val="C00000"/>
                </a:solidFill>
                <a:latin typeface="Courier New" pitchFamily="49" charset="0"/>
                <a:cs typeface="Courier New" pitchFamily="49" charset="0"/>
              </a:rPr>
              <a:t>new</a:t>
            </a:r>
            <a:r>
              <a:rPr lang="pl-PL" b="1" dirty="0">
                <a:solidFill>
                  <a:srgbClr val="C00000"/>
                </a:solidFill>
                <a:latin typeface="Courier New" pitchFamily="49" charset="0"/>
                <a:cs typeface="Courier New" pitchFamily="49" charset="0"/>
              </a:rPr>
              <a:t> dane(10</a:t>
            </a:r>
            <a:r>
              <a:rPr lang="pl-PL" b="1" dirty="0" smtClean="0">
                <a:solidFill>
                  <a:srgbClr val="C00000"/>
                </a:solidFill>
                <a:latin typeface="Courier New" pitchFamily="49" charset="0"/>
                <a:cs typeface="Courier New" pitchFamily="49" charset="0"/>
              </a:rPr>
              <a:t>);</a:t>
            </a:r>
          </a:p>
          <a:p>
            <a:pPr algn="l"/>
            <a:r>
              <a:rPr lang="pl-PL" b="1" dirty="0" smtClean="0">
                <a:solidFill>
                  <a:srgbClr val="C00000"/>
                </a:solidFill>
                <a:latin typeface="Courier New" pitchFamily="49" charset="0"/>
                <a:cs typeface="Courier New" pitchFamily="49" charset="0"/>
              </a:rPr>
              <a:t>     a[0</a:t>
            </a:r>
            <a:r>
              <a:rPr lang="pl-PL" b="1" dirty="0">
                <a:solidFill>
                  <a:srgbClr val="C00000"/>
                </a:solidFill>
                <a:latin typeface="Courier New" pitchFamily="49" charset="0"/>
                <a:cs typeface="Courier New" pitchFamily="49" charset="0"/>
              </a:rPr>
              <a:t>] = 9</a:t>
            </a:r>
            <a:r>
              <a:rPr lang="pl-PL" b="1" dirty="0" smtClean="0">
                <a:solidFill>
                  <a:srgbClr val="C00000"/>
                </a:solidFill>
                <a:latin typeface="Courier New" pitchFamily="49" charset="0"/>
                <a:cs typeface="Courier New" pitchFamily="49" charset="0"/>
              </a:rPr>
              <a:t>; a[1</a:t>
            </a:r>
            <a:r>
              <a:rPr lang="pl-PL" b="1" dirty="0">
                <a:solidFill>
                  <a:srgbClr val="C00000"/>
                </a:solidFill>
                <a:latin typeface="Courier New" pitchFamily="49" charset="0"/>
                <a:cs typeface="Courier New" pitchFamily="49" charset="0"/>
              </a:rPr>
              <a:t>] = 34</a:t>
            </a:r>
            <a:r>
              <a:rPr lang="pl-PL" b="1" dirty="0" smtClean="0">
                <a:solidFill>
                  <a:srgbClr val="C00000"/>
                </a:solidFill>
                <a:latin typeface="Courier New" pitchFamily="49" charset="0"/>
                <a:cs typeface="Courier New" pitchFamily="49" charset="0"/>
              </a:rPr>
              <a:t>; a[2</a:t>
            </a:r>
            <a:r>
              <a:rPr lang="pl-PL" b="1" dirty="0">
                <a:solidFill>
                  <a:srgbClr val="C00000"/>
                </a:solidFill>
                <a:latin typeface="Courier New" pitchFamily="49" charset="0"/>
                <a:cs typeface="Courier New" pitchFamily="49" charset="0"/>
              </a:rPr>
              <a:t>] = 3;</a:t>
            </a:r>
          </a:p>
          <a:p>
            <a:pPr algn="l"/>
            <a:r>
              <a:rPr lang="pl-PL" b="1" dirty="0" smtClean="0">
                <a:solidFill>
                  <a:srgbClr val="C00000"/>
                </a:solidFill>
                <a:latin typeface="Courier New" pitchFamily="49" charset="0"/>
                <a:cs typeface="Courier New" pitchFamily="49" charset="0"/>
              </a:rPr>
              <a:t>     </a:t>
            </a:r>
            <a:r>
              <a:rPr lang="pl-PL" b="1" dirty="0">
                <a:solidFill>
                  <a:srgbClr val="C00000"/>
                </a:solidFill>
                <a:latin typeface="Courier New" pitchFamily="49" charset="0"/>
                <a:cs typeface="Courier New" pitchFamily="49" charset="0"/>
              </a:rPr>
              <a:t>a[3] = 7</a:t>
            </a:r>
            <a:r>
              <a:rPr lang="pl-PL" b="1" dirty="0" smtClean="0">
                <a:solidFill>
                  <a:srgbClr val="C00000"/>
                </a:solidFill>
                <a:latin typeface="Courier New" pitchFamily="49" charset="0"/>
                <a:cs typeface="Courier New" pitchFamily="49" charset="0"/>
              </a:rPr>
              <a:t>; a[4</a:t>
            </a:r>
            <a:r>
              <a:rPr lang="pl-PL" b="1" dirty="0">
                <a:solidFill>
                  <a:srgbClr val="C00000"/>
                </a:solidFill>
                <a:latin typeface="Courier New" pitchFamily="49" charset="0"/>
                <a:cs typeface="Courier New" pitchFamily="49" charset="0"/>
              </a:rPr>
              <a:t>] = 4356</a:t>
            </a:r>
            <a:r>
              <a:rPr lang="pl-PL" b="1" dirty="0" smtClean="0">
                <a:solidFill>
                  <a:srgbClr val="C00000"/>
                </a:solidFill>
                <a:latin typeface="Courier New" pitchFamily="49" charset="0"/>
                <a:cs typeface="Courier New" pitchFamily="49" charset="0"/>
              </a:rPr>
              <a:t>; a[19</a:t>
            </a:r>
            <a:r>
              <a:rPr lang="pl-PL" b="1" dirty="0">
                <a:solidFill>
                  <a:srgbClr val="C00000"/>
                </a:solidFill>
                <a:latin typeface="Courier New" pitchFamily="49" charset="0"/>
                <a:cs typeface="Courier New" pitchFamily="49" charset="0"/>
              </a:rPr>
              <a:t>] = 15;</a:t>
            </a:r>
          </a:p>
          <a:p>
            <a:pPr algn="l"/>
            <a:r>
              <a:rPr lang="pl-PL" b="1" dirty="0" smtClean="0">
                <a:solidFill>
                  <a:srgbClr val="C00000"/>
                </a:solidFill>
                <a:latin typeface="Courier New" pitchFamily="49" charset="0"/>
                <a:cs typeface="Courier New" pitchFamily="49" charset="0"/>
              </a:rPr>
              <a:t>     </a:t>
            </a:r>
            <a:r>
              <a:rPr lang="pl-PL" b="1" dirty="0" err="1">
                <a:solidFill>
                  <a:srgbClr val="C00000"/>
                </a:solidFill>
                <a:latin typeface="Courier New" pitchFamily="49" charset="0"/>
                <a:cs typeface="Courier New" pitchFamily="49" charset="0"/>
              </a:rPr>
              <a:t>a.Wyswietl_elementy</a:t>
            </a:r>
            <a:r>
              <a:rPr lang="pl-PL" b="1" dirty="0">
                <a:solidFill>
                  <a:srgbClr val="C00000"/>
                </a:solidFill>
                <a:latin typeface="Courier New" pitchFamily="49" charset="0"/>
                <a:cs typeface="Courier New" pitchFamily="49" charset="0"/>
              </a:rPr>
              <a:t>();</a:t>
            </a:r>
          </a:p>
          <a:p>
            <a:pPr algn="l"/>
            <a:r>
              <a:rPr lang="pl-PL" b="1" dirty="0" smtClean="0">
                <a:solidFill>
                  <a:srgbClr val="C00000"/>
                </a:solidFill>
                <a:latin typeface="Courier New" pitchFamily="49" charset="0"/>
                <a:cs typeface="Courier New" pitchFamily="49" charset="0"/>
              </a:rPr>
              <a:t>     </a:t>
            </a:r>
            <a:r>
              <a:rPr lang="pl-PL" b="1" dirty="0" err="1">
                <a:solidFill>
                  <a:srgbClr val="C00000"/>
                </a:solidFill>
                <a:latin typeface="Courier New" pitchFamily="49" charset="0"/>
                <a:cs typeface="Courier New" pitchFamily="49" charset="0"/>
              </a:rPr>
              <a:t>Console.ReadKey</a:t>
            </a:r>
            <a:r>
              <a:rPr lang="pl-PL" b="1" dirty="0" smtClean="0">
                <a:solidFill>
                  <a:srgbClr val="C00000"/>
                </a:solidFill>
                <a:latin typeface="Courier New" pitchFamily="49" charset="0"/>
                <a:cs typeface="Courier New" pitchFamily="49" charset="0"/>
              </a:rPr>
              <a:t>(); }}</a:t>
            </a:r>
            <a:endParaRPr lang="pl-PL" b="1" dirty="0">
              <a:solidFill>
                <a:srgbClr val="C00000"/>
              </a:solidFill>
              <a:latin typeface="Courier New" pitchFamily="49" charset="0"/>
              <a:cs typeface="Courier New" pitchFamily="49" charset="0"/>
            </a:endParaRPr>
          </a:p>
        </p:txBody>
      </p:sp>
    </p:spTree>
    <p:extLst>
      <p:ext uri="{BB962C8B-B14F-4D97-AF65-F5344CB8AC3E}">
        <p14:creationId xmlns:p14="http://schemas.microsoft.com/office/powerpoint/2010/main" val="2046786923"/>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Przykład </a:t>
            </a:r>
            <a:r>
              <a:rPr lang="pl-PL" dirty="0" smtClean="0"/>
              <a:t>4 - komentarze</a:t>
            </a:r>
            <a:endParaRPr lang="pl-PL" dirty="0"/>
          </a:p>
        </p:txBody>
      </p:sp>
      <p:sp>
        <p:nvSpPr>
          <p:cNvPr id="3" name="Symbol zastępczy zawartości 2"/>
          <p:cNvSpPr>
            <a:spLocks noGrp="1"/>
          </p:cNvSpPr>
          <p:nvPr>
            <p:ph idx="1"/>
          </p:nvPr>
        </p:nvSpPr>
        <p:spPr/>
        <p:txBody>
          <a:bodyPr/>
          <a:lstStyle/>
          <a:p>
            <a:r>
              <a:rPr lang="pl-PL" sz="2000" dirty="0" smtClean="0"/>
              <a:t>W programie znajduje się definicja klasy </a:t>
            </a:r>
            <a:r>
              <a:rPr lang="pl-PL" sz="2000" dirty="0"/>
              <a:t>o nazwie </a:t>
            </a:r>
            <a:r>
              <a:rPr lang="pl-PL" sz="2000" b="1" dirty="0" smtClean="0">
                <a:solidFill>
                  <a:schemeClr val="bg2"/>
                </a:solidFill>
                <a:latin typeface="Courier New" pitchFamily="49" charset="0"/>
                <a:cs typeface="Courier New" pitchFamily="49" charset="0"/>
              </a:rPr>
              <a:t>liczba</a:t>
            </a:r>
          </a:p>
          <a:p>
            <a:r>
              <a:rPr lang="pl-PL" sz="2000" dirty="0" smtClean="0"/>
              <a:t>Klasa zawiera </a:t>
            </a:r>
            <a:r>
              <a:rPr lang="pl-PL" sz="2000" dirty="0" err="1" smtClean="0"/>
              <a:t>indekser</a:t>
            </a:r>
            <a:endParaRPr lang="pl-PL" sz="2000" dirty="0" smtClean="0"/>
          </a:p>
          <a:p>
            <a:r>
              <a:rPr lang="pl-PL" sz="2000" dirty="0" err="1" smtClean="0"/>
              <a:t>Akcesor</a:t>
            </a:r>
            <a:r>
              <a:rPr lang="pl-PL" sz="2000" dirty="0" smtClean="0"/>
              <a:t> </a:t>
            </a:r>
            <a:r>
              <a:rPr lang="pl-PL" sz="2000" b="1" dirty="0" smtClean="0">
                <a:solidFill>
                  <a:schemeClr val="bg2"/>
                </a:solidFill>
                <a:latin typeface="Courier New" pitchFamily="49" charset="0"/>
                <a:cs typeface="Courier New" pitchFamily="49" charset="0"/>
              </a:rPr>
              <a:t>set</a:t>
            </a:r>
            <a:r>
              <a:rPr lang="pl-PL" sz="2000" dirty="0" smtClean="0"/>
              <a:t> </a:t>
            </a:r>
            <a:r>
              <a:rPr lang="pl-PL" sz="2000" dirty="0" err="1" smtClean="0"/>
              <a:t>indeksera</a:t>
            </a:r>
            <a:r>
              <a:rPr lang="pl-PL" sz="2000" dirty="0" smtClean="0"/>
              <a:t> zapisuje </a:t>
            </a:r>
            <a:r>
              <a:rPr lang="pl-PL" sz="2000" dirty="0"/>
              <a:t>tylko liczby podzielne przez </a:t>
            </a:r>
            <a:r>
              <a:rPr lang="pl-PL" sz="2000" dirty="0" smtClean="0"/>
              <a:t>3</a:t>
            </a:r>
          </a:p>
          <a:p>
            <a:r>
              <a:rPr lang="pl-PL" sz="2000" dirty="0" smtClean="0"/>
              <a:t>Dodatkowo </a:t>
            </a:r>
            <a:r>
              <a:rPr lang="pl-PL" sz="2000" dirty="0" err="1" smtClean="0"/>
              <a:t>akcesor</a:t>
            </a:r>
            <a:r>
              <a:rPr lang="pl-PL" sz="2000" dirty="0" smtClean="0"/>
              <a:t> </a:t>
            </a:r>
            <a:r>
              <a:rPr lang="pl-PL" sz="2000" b="1" dirty="0">
                <a:solidFill>
                  <a:schemeClr val="bg2"/>
                </a:solidFill>
                <a:latin typeface="Courier New" pitchFamily="49" charset="0"/>
                <a:cs typeface="Courier New" pitchFamily="49" charset="0"/>
              </a:rPr>
              <a:t>set</a:t>
            </a:r>
            <a:r>
              <a:rPr lang="pl-PL" sz="2000" dirty="0" smtClean="0"/>
              <a:t> </a:t>
            </a:r>
            <a:r>
              <a:rPr lang="pl-PL" sz="2000" dirty="0"/>
              <a:t>sprawdza czy parametr </a:t>
            </a:r>
            <a:r>
              <a:rPr lang="pl-PL" sz="2000" b="1" dirty="0" err="1">
                <a:solidFill>
                  <a:schemeClr val="bg2"/>
                </a:solidFill>
                <a:latin typeface="Courier New" pitchFamily="49" charset="0"/>
                <a:cs typeface="Courier New" pitchFamily="49" charset="0"/>
              </a:rPr>
              <a:t>index</a:t>
            </a:r>
            <a:r>
              <a:rPr lang="pl-PL" sz="2000" dirty="0">
                <a:solidFill>
                  <a:schemeClr val="bg2"/>
                </a:solidFill>
              </a:rPr>
              <a:t> </a:t>
            </a:r>
            <a:r>
              <a:rPr lang="pl-PL" sz="2000" dirty="0"/>
              <a:t>jest zgodny z rozmiarem tablicy tab</a:t>
            </a:r>
            <a:r>
              <a:rPr lang="pl-PL" sz="2000" dirty="0" smtClean="0"/>
              <a:t>.</a:t>
            </a:r>
          </a:p>
          <a:p>
            <a:r>
              <a:rPr lang="pl-PL" sz="2000" dirty="0" smtClean="0"/>
              <a:t>Po </a:t>
            </a:r>
            <a:r>
              <a:rPr lang="pl-PL" sz="2000" dirty="0"/>
              <a:t>utworzeniu </a:t>
            </a:r>
            <a:r>
              <a:rPr lang="pl-PL" sz="2000" dirty="0" smtClean="0"/>
              <a:t>instancji obiektu jest do niego dostęp </a:t>
            </a:r>
            <a:r>
              <a:rPr lang="pl-PL" sz="2000" dirty="0"/>
              <a:t>przez </a:t>
            </a:r>
            <a:r>
              <a:rPr lang="pl-PL" sz="2000" b="1" dirty="0" smtClean="0">
                <a:solidFill>
                  <a:schemeClr val="bg2"/>
                </a:solidFill>
                <a:latin typeface="Courier New" pitchFamily="49" charset="0"/>
                <a:cs typeface="Courier New" pitchFamily="49" charset="0"/>
              </a:rPr>
              <a:t>[ </a:t>
            </a:r>
            <a:r>
              <a:rPr lang="pl-PL" sz="2000" b="1" dirty="0">
                <a:solidFill>
                  <a:schemeClr val="bg2"/>
                </a:solidFill>
                <a:latin typeface="Courier New" pitchFamily="49" charset="0"/>
                <a:cs typeface="Courier New" pitchFamily="49" charset="0"/>
              </a:rPr>
              <a:t>]</a:t>
            </a:r>
            <a:r>
              <a:rPr lang="pl-PL" sz="2000" dirty="0"/>
              <a:t>. </a:t>
            </a:r>
            <a:endParaRPr lang="pl-PL" sz="2000" dirty="0" smtClean="0"/>
          </a:p>
          <a:p>
            <a:r>
              <a:rPr lang="pl-PL" sz="2000" dirty="0" smtClean="0"/>
              <a:t>Przekroczenie </a:t>
            </a:r>
            <a:r>
              <a:rPr lang="pl-PL" sz="2000" dirty="0"/>
              <a:t>indeksu nie wywołuje błędu gdyż nie trafia on do tablicy. </a:t>
            </a:r>
            <a:endParaRPr lang="pl-PL" sz="2000" dirty="0" smtClean="0"/>
          </a:p>
          <a:p>
            <a:r>
              <a:rPr lang="pl-PL" sz="2000" dirty="0" smtClean="0"/>
              <a:t>W przykładzie </a:t>
            </a:r>
            <a:r>
              <a:rPr lang="pl-PL" sz="2000" dirty="0" err="1"/>
              <a:t>indekser</a:t>
            </a:r>
            <a:r>
              <a:rPr lang="pl-PL" sz="2000" dirty="0"/>
              <a:t> został wykorzystany do zarządzania miejscem zapisu wartości do </a:t>
            </a:r>
            <a:r>
              <a:rPr lang="pl-PL" sz="2000" dirty="0" smtClean="0"/>
              <a:t>tablicy. Tę </a:t>
            </a:r>
            <a:r>
              <a:rPr lang="pl-PL" sz="2000" dirty="0"/>
              <a:t>wartość </a:t>
            </a:r>
            <a:r>
              <a:rPr lang="pl-PL" sz="2000" dirty="0" smtClean="0"/>
              <a:t>niekoniecznie </a:t>
            </a:r>
            <a:r>
              <a:rPr lang="pl-PL" sz="2000" dirty="0"/>
              <a:t>trzeba zapisywać do tablicy, parametr </a:t>
            </a:r>
            <a:r>
              <a:rPr lang="pl-PL" sz="2000" b="1" dirty="0" err="1">
                <a:solidFill>
                  <a:schemeClr val="bg2"/>
                </a:solidFill>
                <a:latin typeface="Courier New" pitchFamily="49" charset="0"/>
                <a:cs typeface="Courier New" pitchFamily="49" charset="0"/>
              </a:rPr>
              <a:t>index</a:t>
            </a:r>
            <a:r>
              <a:rPr lang="pl-PL" sz="2000" dirty="0">
                <a:solidFill>
                  <a:schemeClr val="bg2"/>
                </a:solidFill>
              </a:rPr>
              <a:t> </a:t>
            </a:r>
            <a:r>
              <a:rPr lang="pl-PL" sz="2000" dirty="0" smtClean="0"/>
              <a:t>może być wykorzystany inaczej.</a:t>
            </a:r>
            <a:endParaRPr lang="pl-PL" sz="2000" dirty="0"/>
          </a:p>
          <a:p>
            <a:r>
              <a:rPr lang="pl-PL" sz="2000" dirty="0" err="1" smtClean="0"/>
              <a:t>Indekser</a:t>
            </a:r>
            <a:r>
              <a:rPr lang="pl-PL" sz="2000" dirty="0" smtClean="0"/>
              <a:t> </a:t>
            </a:r>
            <a:r>
              <a:rPr lang="pl-PL" sz="2000" dirty="0"/>
              <a:t>nie przechowuje </a:t>
            </a:r>
            <a:r>
              <a:rPr lang="pl-PL" sz="2000" dirty="0" smtClean="0"/>
              <a:t>wartości. </a:t>
            </a:r>
            <a:r>
              <a:rPr lang="pl-PL" sz="2000" dirty="0" err="1" smtClean="0"/>
              <a:t>Indekser</a:t>
            </a:r>
            <a:r>
              <a:rPr lang="pl-PL" sz="2000" dirty="0" smtClean="0"/>
              <a:t> </a:t>
            </a:r>
            <a:r>
              <a:rPr lang="pl-PL" sz="2000" dirty="0"/>
              <a:t>określa tylko miejsce przechowywania </a:t>
            </a:r>
            <a:r>
              <a:rPr lang="pl-PL" sz="2000" dirty="0" smtClean="0"/>
              <a:t>tej wartości</a:t>
            </a:r>
            <a:r>
              <a:rPr lang="pl-PL" sz="2000" dirty="0"/>
              <a:t>.</a:t>
            </a:r>
          </a:p>
        </p:txBody>
      </p:sp>
    </p:spTree>
    <p:extLst>
      <p:ext uri="{BB962C8B-B14F-4D97-AF65-F5344CB8AC3E}">
        <p14:creationId xmlns:p14="http://schemas.microsoft.com/office/powerpoint/2010/main" val="684153279"/>
      </p:ext>
    </p:extLst>
  </p:cSld>
  <p:clrMapOvr>
    <a:masterClrMapping/>
  </p:clrMapOvr>
  <p:transition>
    <p:randomBa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Exceptions</a:t>
            </a:r>
            <a:r>
              <a:rPr lang="pl-PL" dirty="0" smtClean="0"/>
              <a:t> - Wyjątki</a:t>
            </a:r>
            <a:endParaRPr lang="pl-PL" dirty="0"/>
          </a:p>
        </p:txBody>
      </p:sp>
      <p:sp>
        <p:nvSpPr>
          <p:cNvPr id="3" name="Symbol zastępczy zawartości 2"/>
          <p:cNvSpPr>
            <a:spLocks noGrp="1"/>
          </p:cNvSpPr>
          <p:nvPr>
            <p:ph idx="1"/>
          </p:nvPr>
        </p:nvSpPr>
        <p:spPr>
          <a:xfrm>
            <a:off x="611188" y="1881189"/>
            <a:ext cx="8424862" cy="4428132"/>
          </a:xfrm>
        </p:spPr>
        <p:txBody>
          <a:bodyPr/>
          <a:lstStyle/>
          <a:p>
            <a:r>
              <a:rPr lang="en-US" sz="2000" dirty="0"/>
              <a:t>An exception is any error condition or unexpected behavior encountered by an executing program</a:t>
            </a:r>
            <a:r>
              <a:rPr lang="en-US" sz="2000" dirty="0" smtClean="0"/>
              <a:t>.</a:t>
            </a:r>
            <a:endParaRPr lang="en-US" sz="2000" dirty="0"/>
          </a:p>
          <a:p>
            <a:r>
              <a:rPr lang="en-US" sz="2000" dirty="0"/>
              <a:t>In the .NET </a:t>
            </a:r>
            <a:r>
              <a:rPr lang="en-US" sz="2000" dirty="0" smtClean="0"/>
              <a:t>Framework </a:t>
            </a:r>
            <a:r>
              <a:rPr lang="en-US" sz="2000" dirty="0"/>
              <a:t>an </a:t>
            </a:r>
            <a:r>
              <a:rPr lang="en-US" sz="2000" dirty="0" smtClean="0"/>
              <a:t>exception</a:t>
            </a:r>
            <a:r>
              <a:rPr lang="pl-PL" sz="2000" dirty="0" smtClean="0"/>
              <a:t/>
            </a:r>
            <a:br>
              <a:rPr lang="pl-PL" sz="2000" dirty="0" smtClean="0"/>
            </a:br>
            <a:r>
              <a:rPr lang="en-US" sz="2000" dirty="0" smtClean="0"/>
              <a:t>is </a:t>
            </a:r>
            <a:r>
              <a:rPr lang="en-US" sz="2000" dirty="0"/>
              <a:t>an object that inherits from </a:t>
            </a:r>
            <a:r>
              <a:rPr lang="pl-PL" sz="2000" dirty="0" smtClean="0"/>
              <a:t/>
            </a:r>
            <a:br>
              <a:rPr lang="pl-PL" sz="2000" dirty="0" smtClean="0"/>
            </a:br>
            <a:r>
              <a:rPr lang="en-US" sz="2000" dirty="0" smtClean="0"/>
              <a:t>the </a:t>
            </a:r>
            <a:r>
              <a:rPr lang="en-US" sz="2000" dirty="0"/>
              <a:t>Exception Class </a:t>
            </a:r>
            <a:r>
              <a:rPr lang="en-US" sz="2000" dirty="0" err="1"/>
              <a:t>class</a:t>
            </a:r>
            <a:r>
              <a:rPr lang="en-US" sz="2000" dirty="0" smtClean="0"/>
              <a:t>.</a:t>
            </a:r>
            <a:endParaRPr lang="pl-PL" sz="2000" dirty="0" smtClean="0"/>
          </a:p>
          <a:p>
            <a:r>
              <a:rPr lang="pl-PL" sz="2000" dirty="0" smtClean="0"/>
              <a:t>W </a:t>
            </a:r>
            <a:r>
              <a:rPr lang="pl-PL" sz="2000" dirty="0"/>
              <a:t>C#.NET wyjątkiem jest na przykład </a:t>
            </a:r>
            <a:r>
              <a:rPr lang="pl-PL" sz="2000" dirty="0" smtClean="0"/>
              <a:t/>
            </a:r>
            <a:br>
              <a:rPr lang="pl-PL" sz="2000" dirty="0" smtClean="0"/>
            </a:br>
            <a:r>
              <a:rPr lang="pl-PL" sz="2000" dirty="0" smtClean="0"/>
              <a:t>błąd </a:t>
            </a:r>
            <a:r>
              <a:rPr lang="pl-PL" sz="2000" dirty="0"/>
              <a:t>przekroczenia indeksu, </a:t>
            </a:r>
            <a:r>
              <a:rPr lang="pl-PL" sz="2000" dirty="0" smtClean="0"/>
              <a:t/>
            </a:r>
            <a:br>
              <a:rPr lang="pl-PL" sz="2000" dirty="0" smtClean="0"/>
            </a:br>
            <a:r>
              <a:rPr lang="pl-PL" sz="2000" dirty="0" smtClean="0"/>
              <a:t>wyjątkiem </a:t>
            </a:r>
            <a:r>
              <a:rPr lang="pl-PL" sz="2000" dirty="0"/>
              <a:t>(błędem) jest też przypisanie </a:t>
            </a:r>
            <a:r>
              <a:rPr lang="pl-PL" sz="2000" dirty="0" smtClean="0"/>
              <a:t/>
            </a:r>
            <a:br>
              <a:rPr lang="pl-PL" sz="2000" dirty="0" smtClean="0"/>
            </a:br>
            <a:r>
              <a:rPr lang="pl-PL" sz="2000" dirty="0" smtClean="0"/>
              <a:t>do </a:t>
            </a:r>
            <a:r>
              <a:rPr lang="pl-PL" sz="2000" dirty="0"/>
              <a:t>zmiennej </a:t>
            </a:r>
            <a:r>
              <a:rPr lang="pl-PL" sz="2000" b="1" dirty="0" err="1">
                <a:solidFill>
                  <a:srgbClr val="FF0000"/>
                </a:solidFill>
                <a:latin typeface="Courier New" pitchFamily="49" charset="0"/>
                <a:cs typeface="Courier New" pitchFamily="49" charset="0"/>
              </a:rPr>
              <a:t>int</a:t>
            </a:r>
            <a:r>
              <a:rPr lang="pl-PL" sz="2000" dirty="0">
                <a:solidFill>
                  <a:srgbClr val="FF0000"/>
                </a:solidFill>
              </a:rPr>
              <a:t> </a:t>
            </a:r>
            <a:r>
              <a:rPr lang="pl-PL" sz="2000" dirty="0"/>
              <a:t>zmiennej typu </a:t>
            </a:r>
            <a:r>
              <a:rPr lang="pl-PL" sz="2000" b="1" dirty="0">
                <a:solidFill>
                  <a:srgbClr val="FF0000"/>
                </a:solidFill>
                <a:latin typeface="Courier New" pitchFamily="49" charset="0"/>
                <a:cs typeface="Courier New" pitchFamily="49" charset="0"/>
              </a:rPr>
              <a:t>char</a:t>
            </a:r>
            <a:r>
              <a:rPr lang="pl-PL" sz="2000" dirty="0"/>
              <a:t>. </a:t>
            </a:r>
            <a:endParaRPr lang="pl-PL" sz="2000" dirty="0" smtClean="0"/>
          </a:p>
          <a:p>
            <a:r>
              <a:rPr lang="pl-PL" sz="2000" dirty="0" smtClean="0"/>
              <a:t>Wychwycenie </a:t>
            </a:r>
            <a:r>
              <a:rPr lang="pl-PL" sz="2000" dirty="0"/>
              <a:t>tych wyjątków w programie </a:t>
            </a:r>
            <a:r>
              <a:rPr lang="pl-PL" sz="2000" dirty="0" smtClean="0"/>
              <a:t/>
            </a:r>
            <a:br>
              <a:rPr lang="pl-PL" sz="2000" dirty="0" smtClean="0"/>
            </a:br>
            <a:r>
              <a:rPr lang="pl-PL" sz="2000" dirty="0" smtClean="0"/>
              <a:t>pozwala uchronić </a:t>
            </a:r>
            <a:r>
              <a:rPr lang="pl-PL" sz="2000" dirty="0"/>
              <a:t>program </a:t>
            </a:r>
            <a:r>
              <a:rPr lang="pl-PL" sz="2000" dirty="0" smtClean="0"/>
              <a:t/>
            </a:r>
            <a:br>
              <a:rPr lang="pl-PL" sz="2000" dirty="0" smtClean="0"/>
            </a:br>
            <a:r>
              <a:rPr lang="pl-PL" sz="2000" dirty="0" smtClean="0"/>
              <a:t>przed </a:t>
            </a:r>
            <a:r>
              <a:rPr lang="pl-PL" sz="2000" dirty="0"/>
              <a:t>ewentualnymi </a:t>
            </a:r>
            <a:r>
              <a:rPr lang="pl-PL" sz="2000" dirty="0" smtClean="0"/>
              <a:t>błędami.</a:t>
            </a:r>
          </a:p>
          <a:p>
            <a:r>
              <a:rPr lang="pl-PL" sz="2000" dirty="0" smtClean="0"/>
              <a:t>Ogólna deklaracja wychwytywania wyjątku: </a:t>
            </a:r>
            <a:endParaRPr lang="en-US" sz="2000" dirty="0"/>
          </a:p>
          <a:p>
            <a:endParaRPr lang="pl-PL" sz="2000" dirty="0"/>
          </a:p>
        </p:txBody>
      </p:sp>
      <p:sp>
        <p:nvSpPr>
          <p:cNvPr id="5" name="pole tekstowe 4"/>
          <p:cNvSpPr txBox="1"/>
          <p:nvPr/>
        </p:nvSpPr>
        <p:spPr>
          <a:xfrm>
            <a:off x="6156176" y="2289061"/>
            <a:ext cx="2808312" cy="4524315"/>
          </a:xfrm>
          <a:prstGeom prst="rect">
            <a:avLst/>
          </a:prstGeom>
          <a:solidFill>
            <a:srgbClr val="FFD3A1"/>
          </a:solidFill>
          <a:ln w="38100">
            <a:solidFill>
              <a:schemeClr val="accent1"/>
            </a:solidFill>
          </a:ln>
        </p:spPr>
        <p:txBody>
          <a:bodyPr wrap="square" rtlCol="0">
            <a:spAutoFit/>
          </a:bodyPr>
          <a:lstStyle/>
          <a:p>
            <a:pPr algn="l"/>
            <a:r>
              <a:rPr lang="pl-PL" b="1" dirty="0" err="1">
                <a:solidFill>
                  <a:srgbClr val="FF0000"/>
                </a:solidFill>
              </a:rPr>
              <a:t>try</a:t>
            </a:r>
            <a:endParaRPr lang="pl-PL" b="1" dirty="0">
              <a:solidFill>
                <a:srgbClr val="FF0000"/>
              </a:solidFill>
            </a:endParaRPr>
          </a:p>
          <a:p>
            <a:pPr algn="l"/>
            <a:r>
              <a:rPr lang="pl-PL" b="1" dirty="0" smtClean="0">
                <a:solidFill>
                  <a:srgbClr val="FF0000"/>
                </a:solidFill>
              </a:rPr>
              <a:t>{</a:t>
            </a:r>
            <a:endParaRPr lang="pl-PL" b="1" dirty="0">
              <a:solidFill>
                <a:srgbClr val="FF0000"/>
              </a:solidFill>
            </a:endParaRPr>
          </a:p>
          <a:p>
            <a:pPr algn="l"/>
            <a:r>
              <a:rPr lang="pl-PL" b="1" dirty="0" smtClean="0">
                <a:solidFill>
                  <a:srgbClr val="FF0000"/>
                </a:solidFill>
              </a:rPr>
              <a:t>…</a:t>
            </a:r>
            <a:endParaRPr lang="pl-PL" b="1" dirty="0">
              <a:solidFill>
                <a:srgbClr val="FF0000"/>
              </a:solidFill>
            </a:endParaRPr>
          </a:p>
          <a:p>
            <a:pPr algn="l"/>
            <a:r>
              <a:rPr lang="pl-PL" b="1" dirty="0" smtClean="0">
                <a:solidFill>
                  <a:srgbClr val="FF0000"/>
                </a:solidFill>
              </a:rPr>
              <a:t>}</a:t>
            </a:r>
            <a:endParaRPr lang="pl-PL" b="1" dirty="0">
              <a:solidFill>
                <a:srgbClr val="FF0000"/>
              </a:solidFill>
            </a:endParaRPr>
          </a:p>
          <a:p>
            <a:pPr algn="l"/>
            <a:r>
              <a:rPr lang="pl-PL" b="1" dirty="0" err="1" smtClean="0">
                <a:solidFill>
                  <a:srgbClr val="FF0000"/>
                </a:solidFill>
              </a:rPr>
              <a:t>catch</a:t>
            </a:r>
            <a:r>
              <a:rPr lang="pl-PL" b="1" dirty="0" smtClean="0">
                <a:solidFill>
                  <a:srgbClr val="FF0000"/>
                </a:solidFill>
              </a:rPr>
              <a:t>(nazwa_wyjątku1</a:t>
            </a:r>
            <a:r>
              <a:rPr lang="pl-PL" b="1" dirty="0">
                <a:solidFill>
                  <a:srgbClr val="FF0000"/>
                </a:solidFill>
              </a:rPr>
              <a:t>)</a:t>
            </a:r>
          </a:p>
          <a:p>
            <a:pPr algn="l"/>
            <a:r>
              <a:rPr lang="pl-PL" b="1" dirty="0" smtClean="0">
                <a:solidFill>
                  <a:srgbClr val="FF0000"/>
                </a:solidFill>
              </a:rPr>
              <a:t>{</a:t>
            </a:r>
            <a:endParaRPr lang="pl-PL" b="1" dirty="0">
              <a:solidFill>
                <a:srgbClr val="FF0000"/>
              </a:solidFill>
            </a:endParaRPr>
          </a:p>
          <a:p>
            <a:pPr algn="l"/>
            <a:r>
              <a:rPr lang="pl-PL" b="1" dirty="0" smtClean="0">
                <a:solidFill>
                  <a:srgbClr val="FF0000"/>
                </a:solidFill>
              </a:rPr>
              <a:t>…</a:t>
            </a:r>
            <a:endParaRPr lang="pl-PL" b="1" dirty="0">
              <a:solidFill>
                <a:srgbClr val="FF0000"/>
              </a:solidFill>
            </a:endParaRPr>
          </a:p>
          <a:p>
            <a:pPr algn="l"/>
            <a:r>
              <a:rPr lang="pl-PL" b="1" dirty="0" smtClean="0">
                <a:solidFill>
                  <a:srgbClr val="FF0000"/>
                </a:solidFill>
              </a:rPr>
              <a:t>}</a:t>
            </a:r>
            <a:endParaRPr lang="pl-PL" b="1" dirty="0">
              <a:solidFill>
                <a:srgbClr val="FF0000"/>
              </a:solidFill>
            </a:endParaRPr>
          </a:p>
          <a:p>
            <a:pPr algn="l"/>
            <a:r>
              <a:rPr lang="pl-PL" b="1" dirty="0" err="1" smtClean="0">
                <a:solidFill>
                  <a:srgbClr val="FF0000"/>
                </a:solidFill>
              </a:rPr>
              <a:t>catch</a:t>
            </a:r>
            <a:r>
              <a:rPr lang="pl-PL" b="1" dirty="0" smtClean="0">
                <a:solidFill>
                  <a:srgbClr val="FF0000"/>
                </a:solidFill>
              </a:rPr>
              <a:t>(nazwa_wyjątku2</a:t>
            </a:r>
            <a:r>
              <a:rPr lang="pl-PL" b="1" dirty="0">
                <a:solidFill>
                  <a:srgbClr val="FF0000"/>
                </a:solidFill>
              </a:rPr>
              <a:t>)</a:t>
            </a:r>
          </a:p>
          <a:p>
            <a:pPr algn="l"/>
            <a:r>
              <a:rPr lang="pl-PL" b="1" dirty="0">
                <a:solidFill>
                  <a:srgbClr val="FF0000"/>
                </a:solidFill>
              </a:rPr>
              <a:t>{</a:t>
            </a:r>
          </a:p>
          <a:p>
            <a:pPr algn="l"/>
            <a:r>
              <a:rPr lang="pl-PL" b="1" dirty="0" smtClean="0">
                <a:solidFill>
                  <a:srgbClr val="FF0000"/>
                </a:solidFill>
              </a:rPr>
              <a:t>…</a:t>
            </a:r>
            <a:endParaRPr lang="pl-PL" b="1" dirty="0">
              <a:solidFill>
                <a:srgbClr val="FF0000"/>
              </a:solidFill>
            </a:endParaRPr>
          </a:p>
          <a:p>
            <a:pPr algn="l"/>
            <a:r>
              <a:rPr lang="pl-PL" b="1" dirty="0" smtClean="0">
                <a:solidFill>
                  <a:srgbClr val="FF0000"/>
                </a:solidFill>
              </a:rPr>
              <a:t>}</a:t>
            </a:r>
            <a:endParaRPr lang="pl-PL" b="1" dirty="0">
              <a:solidFill>
                <a:srgbClr val="FF0000"/>
              </a:solidFill>
            </a:endParaRPr>
          </a:p>
          <a:p>
            <a:pPr algn="l"/>
            <a:r>
              <a:rPr lang="pl-PL" b="1" dirty="0" err="1" smtClean="0">
                <a:solidFill>
                  <a:srgbClr val="FF0000"/>
                </a:solidFill>
              </a:rPr>
              <a:t>finally</a:t>
            </a:r>
            <a:endParaRPr lang="pl-PL" b="1" dirty="0">
              <a:solidFill>
                <a:srgbClr val="FF0000"/>
              </a:solidFill>
            </a:endParaRPr>
          </a:p>
          <a:p>
            <a:pPr algn="l"/>
            <a:r>
              <a:rPr lang="pl-PL" b="1" dirty="0" smtClean="0">
                <a:solidFill>
                  <a:srgbClr val="FF0000"/>
                </a:solidFill>
              </a:rPr>
              <a:t>{</a:t>
            </a:r>
            <a:endParaRPr lang="pl-PL" b="1" dirty="0">
              <a:solidFill>
                <a:srgbClr val="FF0000"/>
              </a:solidFill>
            </a:endParaRPr>
          </a:p>
          <a:p>
            <a:pPr algn="l"/>
            <a:r>
              <a:rPr lang="pl-PL" b="1" dirty="0" smtClean="0">
                <a:solidFill>
                  <a:srgbClr val="FF0000"/>
                </a:solidFill>
              </a:rPr>
              <a:t>…</a:t>
            </a:r>
            <a:endParaRPr lang="pl-PL" b="1" dirty="0">
              <a:solidFill>
                <a:srgbClr val="FF0000"/>
              </a:solidFill>
            </a:endParaRPr>
          </a:p>
          <a:p>
            <a:pPr algn="l"/>
            <a:r>
              <a:rPr lang="pl-PL" b="1" dirty="0" smtClean="0">
                <a:solidFill>
                  <a:srgbClr val="FF0000"/>
                </a:solidFill>
              </a:rPr>
              <a:t>}</a:t>
            </a:r>
            <a:endParaRPr lang="pl-PL" b="1" dirty="0">
              <a:solidFill>
                <a:srgbClr val="FF0000"/>
              </a:solidFill>
            </a:endParaRPr>
          </a:p>
        </p:txBody>
      </p:sp>
    </p:spTree>
    <p:extLst>
      <p:ext uri="{BB962C8B-B14F-4D97-AF65-F5344CB8AC3E}">
        <p14:creationId xmlns:p14="http://schemas.microsoft.com/office/powerpoint/2010/main" val="1382349456"/>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Wyjątki - komentarze</a:t>
            </a:r>
            <a:endParaRPr lang="pl-PL" dirty="0"/>
          </a:p>
        </p:txBody>
      </p:sp>
      <p:sp>
        <p:nvSpPr>
          <p:cNvPr id="3" name="Symbol zastępczy zawartości 2"/>
          <p:cNvSpPr>
            <a:spLocks noGrp="1"/>
          </p:cNvSpPr>
          <p:nvPr>
            <p:ph idx="1"/>
          </p:nvPr>
        </p:nvSpPr>
        <p:spPr/>
        <p:txBody>
          <a:bodyPr/>
          <a:lstStyle/>
          <a:p>
            <a:r>
              <a:rPr lang="pl-PL" sz="2400" dirty="0" smtClean="0"/>
              <a:t>W </a:t>
            </a:r>
            <a:r>
              <a:rPr lang="pl-PL" sz="2400" dirty="0"/>
              <a:t>bloku kodu </a:t>
            </a:r>
            <a:r>
              <a:rPr lang="pl-PL" sz="2400" b="1" dirty="0" err="1">
                <a:solidFill>
                  <a:srgbClr val="FF0000"/>
                </a:solidFill>
                <a:latin typeface="Courier New" pitchFamily="49" charset="0"/>
                <a:cs typeface="Courier New" pitchFamily="49" charset="0"/>
              </a:rPr>
              <a:t>try</a:t>
            </a:r>
            <a:r>
              <a:rPr lang="pl-PL" sz="2400" dirty="0">
                <a:solidFill>
                  <a:srgbClr val="FF0000"/>
                </a:solidFill>
              </a:rPr>
              <a:t> </a:t>
            </a:r>
            <a:r>
              <a:rPr lang="pl-PL" sz="2400" dirty="0" smtClean="0"/>
              <a:t>umieszcza się </a:t>
            </a:r>
            <a:r>
              <a:rPr lang="pl-PL" sz="2400" dirty="0"/>
              <a:t>kod w którym może wystąpić jakiś wyjątek </a:t>
            </a:r>
            <a:r>
              <a:rPr lang="pl-PL" sz="2400" dirty="0" smtClean="0"/>
              <a:t>(na </a:t>
            </a:r>
            <a:r>
              <a:rPr lang="pl-PL" sz="2400" dirty="0"/>
              <a:t>przykład przepełnienie indeksu), lub kod który ma zostać poddany kontroli. </a:t>
            </a:r>
            <a:endParaRPr lang="pl-PL" sz="2400" dirty="0" smtClean="0"/>
          </a:p>
          <a:p>
            <a:r>
              <a:rPr lang="pl-PL" sz="2400" dirty="0" smtClean="0"/>
              <a:t>W </a:t>
            </a:r>
            <a:r>
              <a:rPr lang="pl-PL" sz="2400" dirty="0"/>
              <a:t>blokach </a:t>
            </a:r>
            <a:r>
              <a:rPr lang="pl-PL" sz="2400" b="1" dirty="0" err="1">
                <a:solidFill>
                  <a:srgbClr val="FF0000"/>
                </a:solidFill>
                <a:latin typeface="Courier New" pitchFamily="49" charset="0"/>
                <a:cs typeface="Courier New" pitchFamily="49" charset="0"/>
              </a:rPr>
              <a:t>catch</a:t>
            </a:r>
            <a:r>
              <a:rPr lang="pl-PL" sz="2400" dirty="0"/>
              <a:t> </a:t>
            </a:r>
            <a:r>
              <a:rPr lang="pl-PL" sz="2400" dirty="0" smtClean="0"/>
              <a:t>wypisuje się </a:t>
            </a:r>
            <a:r>
              <a:rPr lang="pl-PL" sz="2400" dirty="0"/>
              <a:t>co ma być wykonane po wychwyceniu jakiegoś </a:t>
            </a:r>
            <a:r>
              <a:rPr lang="pl-PL" sz="2400" dirty="0" smtClean="0"/>
              <a:t>wyjątku.</a:t>
            </a:r>
          </a:p>
          <a:p>
            <a:r>
              <a:rPr lang="pl-PL" sz="2400" dirty="0" smtClean="0"/>
              <a:t>W </a:t>
            </a:r>
            <a:r>
              <a:rPr lang="pl-PL" sz="2400" dirty="0"/>
              <a:t>nawiasach </a:t>
            </a:r>
            <a:r>
              <a:rPr lang="pl-PL" sz="2400" dirty="0" smtClean="0"/>
              <a:t>podaje </a:t>
            </a:r>
            <a:r>
              <a:rPr lang="pl-PL" sz="2400" dirty="0"/>
              <a:t>jaki wyjątek ma być wychwycony. </a:t>
            </a:r>
            <a:endParaRPr lang="pl-PL" sz="2400" dirty="0" smtClean="0"/>
          </a:p>
          <a:p>
            <a:r>
              <a:rPr lang="pl-PL" sz="2400" dirty="0" smtClean="0"/>
              <a:t>Istnieje instrukcja </a:t>
            </a:r>
            <a:r>
              <a:rPr lang="pl-PL" sz="2400" b="1" dirty="0" err="1" smtClean="0">
                <a:solidFill>
                  <a:srgbClr val="FF0000"/>
                </a:solidFill>
                <a:latin typeface="Courier New" pitchFamily="49" charset="0"/>
                <a:cs typeface="Courier New" pitchFamily="49" charset="0"/>
              </a:rPr>
              <a:t>catch</a:t>
            </a:r>
            <a:r>
              <a:rPr lang="pl-PL" sz="2400" dirty="0" smtClean="0"/>
              <a:t>, która </a:t>
            </a:r>
            <a:r>
              <a:rPr lang="pl-PL" sz="2400" dirty="0"/>
              <a:t>to wyłapuje wszystkie wyjątki, zapisujemy ją bez </a:t>
            </a:r>
            <a:r>
              <a:rPr lang="pl-PL" sz="2400" dirty="0" smtClean="0"/>
              <a:t>nawiasów. </a:t>
            </a:r>
          </a:p>
          <a:p>
            <a:r>
              <a:rPr lang="pl-PL" sz="2400" dirty="0" smtClean="0"/>
              <a:t>Instrukcja </a:t>
            </a:r>
            <a:r>
              <a:rPr lang="pl-PL" sz="2400" b="1" dirty="0" err="1">
                <a:solidFill>
                  <a:srgbClr val="FF0000"/>
                </a:solidFill>
                <a:latin typeface="Courier New" pitchFamily="49" charset="0"/>
                <a:cs typeface="Courier New" pitchFamily="49" charset="0"/>
              </a:rPr>
              <a:t>finally</a:t>
            </a:r>
            <a:r>
              <a:rPr lang="pl-PL" sz="2400" dirty="0">
                <a:solidFill>
                  <a:srgbClr val="FF0000"/>
                </a:solidFill>
              </a:rPr>
              <a:t> </a:t>
            </a:r>
            <a:r>
              <a:rPr lang="pl-PL" sz="2400" dirty="0"/>
              <a:t>jest </a:t>
            </a:r>
            <a:r>
              <a:rPr lang="pl-PL" sz="2400" dirty="0" smtClean="0"/>
              <a:t>opcjonalna, </a:t>
            </a:r>
            <a:r>
              <a:rPr lang="pl-PL" sz="2400" dirty="0"/>
              <a:t>wykonuje się ona zawsze na końcu </a:t>
            </a:r>
            <a:r>
              <a:rPr lang="pl-PL" sz="2400" dirty="0" smtClean="0"/>
              <a:t>niezależnie </a:t>
            </a:r>
            <a:r>
              <a:rPr lang="pl-PL" sz="2400" dirty="0"/>
              <a:t>od tego czy wystąpił wyjątek czy </a:t>
            </a:r>
            <a:r>
              <a:rPr lang="pl-PL" sz="2400" dirty="0" smtClean="0"/>
              <a:t>nie. </a:t>
            </a:r>
          </a:p>
          <a:p>
            <a:r>
              <a:rPr lang="pl-PL" sz="2400" dirty="0" smtClean="0"/>
              <a:t>Prosty przykład: </a:t>
            </a:r>
            <a:r>
              <a:rPr lang="pl-PL" sz="2400" dirty="0"/>
              <a:t>przepełnienie </a:t>
            </a:r>
            <a:r>
              <a:rPr lang="pl-PL" sz="2400" dirty="0" smtClean="0"/>
              <a:t>indeksu.</a:t>
            </a:r>
            <a:endParaRPr lang="pl-PL" sz="2400" dirty="0"/>
          </a:p>
          <a:p>
            <a:endParaRPr lang="pl-PL" sz="2400" dirty="0"/>
          </a:p>
        </p:txBody>
      </p:sp>
    </p:spTree>
    <p:extLst>
      <p:ext uri="{BB962C8B-B14F-4D97-AF65-F5344CB8AC3E}">
        <p14:creationId xmlns:p14="http://schemas.microsoft.com/office/powerpoint/2010/main" val="159535827"/>
      </p:ext>
    </p:extLst>
  </p:cSld>
  <p:clrMapOvr>
    <a:masterClrMapping/>
  </p:clrMapOvr>
  <p:transition>
    <p:randomBa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Przykład 5</a:t>
            </a:r>
            <a:endParaRPr lang="pl-PL" dirty="0"/>
          </a:p>
        </p:txBody>
      </p:sp>
      <p:sp>
        <p:nvSpPr>
          <p:cNvPr id="4" name="pole tekstowe 3"/>
          <p:cNvSpPr txBox="1"/>
          <p:nvPr/>
        </p:nvSpPr>
        <p:spPr>
          <a:xfrm>
            <a:off x="539998" y="1868046"/>
            <a:ext cx="8568506" cy="4801314"/>
          </a:xfrm>
          <a:prstGeom prst="rect">
            <a:avLst/>
          </a:prstGeom>
          <a:noFill/>
          <a:ln w="28575">
            <a:solidFill>
              <a:schemeClr val="accent1"/>
            </a:solidFill>
          </a:ln>
        </p:spPr>
        <p:txBody>
          <a:bodyPr wrap="square" rtlCol="0">
            <a:spAutoFit/>
          </a:bodyPr>
          <a:lstStyle/>
          <a:p>
            <a:pPr algn="l"/>
            <a:r>
              <a:rPr lang="pl-PL" b="1" dirty="0" err="1">
                <a:solidFill>
                  <a:schemeClr val="bg2"/>
                </a:solidFill>
                <a:latin typeface="Courier New" pitchFamily="49" charset="0"/>
                <a:cs typeface="Courier New" pitchFamily="49" charset="0"/>
              </a:rPr>
              <a:t>class</a:t>
            </a:r>
            <a:r>
              <a:rPr lang="pl-PL" b="1" dirty="0">
                <a:solidFill>
                  <a:schemeClr val="bg2"/>
                </a:solidFill>
                <a:latin typeface="Courier New" pitchFamily="49" charset="0"/>
                <a:cs typeface="Courier New" pitchFamily="49" charset="0"/>
              </a:rPr>
              <a:t> Pokaz</a:t>
            </a:r>
          </a:p>
          <a:p>
            <a:pPr algn="l"/>
            <a:r>
              <a:rPr lang="pl-PL" b="1" dirty="0">
                <a:solidFill>
                  <a:schemeClr val="bg2"/>
                </a:solidFill>
                <a:latin typeface="Courier New" pitchFamily="49" charset="0"/>
                <a:cs typeface="Courier New" pitchFamily="49" charset="0"/>
              </a:rPr>
              <a:t>{</a:t>
            </a:r>
          </a:p>
          <a:p>
            <a:pPr algn="l"/>
            <a:r>
              <a:rPr lang="pl-PL" b="1" dirty="0" smtClean="0">
                <a:solidFill>
                  <a:schemeClr val="bg2"/>
                </a:solidFill>
                <a:latin typeface="Courier New" pitchFamily="49" charset="0"/>
                <a:cs typeface="Courier New" pitchFamily="49" charset="0"/>
              </a:rPr>
              <a:t>  </a:t>
            </a:r>
            <a:r>
              <a:rPr lang="pl-PL" b="1" dirty="0">
                <a:solidFill>
                  <a:schemeClr val="bg2"/>
                </a:solidFill>
                <a:latin typeface="Courier New" pitchFamily="49" charset="0"/>
                <a:cs typeface="Courier New" pitchFamily="49" charset="0"/>
              </a:rPr>
              <a:t>public </a:t>
            </a:r>
            <a:r>
              <a:rPr lang="pl-PL" b="1" dirty="0" err="1">
                <a:solidFill>
                  <a:schemeClr val="bg2"/>
                </a:solidFill>
                <a:latin typeface="Courier New" pitchFamily="49" charset="0"/>
                <a:cs typeface="Courier New" pitchFamily="49" charset="0"/>
              </a:rPr>
              <a:t>static</a:t>
            </a:r>
            <a:r>
              <a:rPr lang="pl-PL" b="1" dirty="0">
                <a:solidFill>
                  <a:schemeClr val="bg2"/>
                </a:solidFill>
                <a:latin typeface="Courier New" pitchFamily="49" charset="0"/>
                <a:cs typeface="Courier New" pitchFamily="49" charset="0"/>
              </a:rPr>
              <a:t> </a:t>
            </a:r>
            <a:r>
              <a:rPr lang="pl-PL" b="1" dirty="0" err="1">
                <a:solidFill>
                  <a:schemeClr val="bg2"/>
                </a:solidFill>
                <a:latin typeface="Courier New" pitchFamily="49" charset="0"/>
                <a:cs typeface="Courier New" pitchFamily="49" charset="0"/>
              </a:rPr>
              <a:t>void</a:t>
            </a:r>
            <a:r>
              <a:rPr lang="pl-PL" b="1" dirty="0">
                <a:solidFill>
                  <a:schemeClr val="bg2"/>
                </a:solidFill>
                <a:latin typeface="Courier New" pitchFamily="49" charset="0"/>
                <a:cs typeface="Courier New" pitchFamily="49" charset="0"/>
              </a:rPr>
              <a:t> </a:t>
            </a:r>
            <a:r>
              <a:rPr lang="pl-PL" b="1" dirty="0" err="1">
                <a:solidFill>
                  <a:schemeClr val="bg2"/>
                </a:solidFill>
                <a:latin typeface="Courier New" pitchFamily="49" charset="0"/>
                <a:cs typeface="Courier New" pitchFamily="49" charset="0"/>
              </a:rPr>
              <a:t>Main</a:t>
            </a:r>
            <a:r>
              <a:rPr lang="pl-PL" b="1" dirty="0">
                <a:solidFill>
                  <a:schemeClr val="bg2"/>
                </a:solidFill>
                <a:latin typeface="Courier New" pitchFamily="49" charset="0"/>
                <a:cs typeface="Courier New" pitchFamily="49" charset="0"/>
              </a:rPr>
              <a:t>()</a:t>
            </a:r>
          </a:p>
          <a:p>
            <a:pPr algn="l"/>
            <a:r>
              <a:rPr lang="pl-PL" b="1" dirty="0" smtClean="0">
                <a:solidFill>
                  <a:schemeClr val="bg2"/>
                </a:solidFill>
                <a:latin typeface="Courier New" pitchFamily="49" charset="0"/>
                <a:cs typeface="Courier New" pitchFamily="49" charset="0"/>
              </a:rPr>
              <a:t>  </a:t>
            </a:r>
            <a:r>
              <a:rPr lang="pl-PL" b="1" dirty="0">
                <a:solidFill>
                  <a:schemeClr val="bg2"/>
                </a:solidFill>
                <a:latin typeface="Courier New" pitchFamily="49" charset="0"/>
                <a:cs typeface="Courier New" pitchFamily="49" charset="0"/>
              </a:rPr>
              <a:t>{</a:t>
            </a:r>
          </a:p>
          <a:p>
            <a:pPr algn="l"/>
            <a:r>
              <a:rPr lang="pl-PL" b="1" dirty="0" smtClean="0">
                <a:solidFill>
                  <a:schemeClr val="bg2"/>
                </a:solidFill>
                <a:latin typeface="Courier New" pitchFamily="49" charset="0"/>
                <a:cs typeface="Courier New" pitchFamily="49" charset="0"/>
              </a:rPr>
              <a:t>    </a:t>
            </a:r>
            <a:r>
              <a:rPr lang="pl-PL" b="1" dirty="0" err="1">
                <a:solidFill>
                  <a:schemeClr val="bg2"/>
                </a:solidFill>
                <a:latin typeface="Courier New" pitchFamily="49" charset="0"/>
                <a:cs typeface="Courier New" pitchFamily="49" charset="0"/>
              </a:rPr>
              <a:t>int</a:t>
            </a:r>
            <a:r>
              <a:rPr lang="pl-PL" b="1" dirty="0">
                <a:solidFill>
                  <a:schemeClr val="bg2"/>
                </a:solidFill>
                <a:latin typeface="Courier New" pitchFamily="49" charset="0"/>
                <a:cs typeface="Courier New" pitchFamily="49" charset="0"/>
              </a:rPr>
              <a:t>[] tablica = </a:t>
            </a:r>
            <a:r>
              <a:rPr lang="pl-PL" b="1" dirty="0" err="1">
                <a:solidFill>
                  <a:schemeClr val="bg2"/>
                </a:solidFill>
                <a:latin typeface="Courier New" pitchFamily="49" charset="0"/>
                <a:cs typeface="Courier New" pitchFamily="49" charset="0"/>
              </a:rPr>
              <a:t>new</a:t>
            </a:r>
            <a:r>
              <a:rPr lang="pl-PL" b="1" dirty="0">
                <a:solidFill>
                  <a:schemeClr val="bg2"/>
                </a:solidFill>
                <a:latin typeface="Courier New" pitchFamily="49" charset="0"/>
                <a:cs typeface="Courier New" pitchFamily="49" charset="0"/>
              </a:rPr>
              <a:t> </a:t>
            </a:r>
            <a:r>
              <a:rPr lang="pl-PL" b="1" dirty="0" err="1">
                <a:solidFill>
                  <a:schemeClr val="bg2"/>
                </a:solidFill>
                <a:latin typeface="Courier New" pitchFamily="49" charset="0"/>
                <a:cs typeface="Courier New" pitchFamily="49" charset="0"/>
              </a:rPr>
              <a:t>int</a:t>
            </a:r>
            <a:r>
              <a:rPr lang="pl-PL" b="1" dirty="0">
                <a:solidFill>
                  <a:schemeClr val="bg2"/>
                </a:solidFill>
                <a:latin typeface="Courier New" pitchFamily="49" charset="0"/>
                <a:cs typeface="Courier New" pitchFamily="49" charset="0"/>
              </a:rPr>
              <a:t>[10];</a:t>
            </a:r>
          </a:p>
          <a:p>
            <a:pPr algn="l"/>
            <a:r>
              <a:rPr lang="pl-PL" b="1" dirty="0" smtClean="0">
                <a:solidFill>
                  <a:schemeClr val="bg2"/>
                </a:solidFill>
                <a:latin typeface="Courier New" pitchFamily="49" charset="0"/>
                <a:cs typeface="Courier New" pitchFamily="49" charset="0"/>
              </a:rPr>
              <a:t>    </a:t>
            </a:r>
            <a:r>
              <a:rPr lang="pl-PL" b="1" dirty="0" err="1">
                <a:solidFill>
                  <a:schemeClr val="bg2"/>
                </a:solidFill>
                <a:latin typeface="Courier New" pitchFamily="49" charset="0"/>
                <a:cs typeface="Courier New" pitchFamily="49" charset="0"/>
              </a:rPr>
              <a:t>try</a:t>
            </a:r>
            <a:endParaRPr lang="pl-PL" b="1" dirty="0">
              <a:solidFill>
                <a:schemeClr val="bg2"/>
              </a:solidFill>
              <a:latin typeface="Courier New" pitchFamily="49" charset="0"/>
              <a:cs typeface="Courier New" pitchFamily="49" charset="0"/>
            </a:endParaRPr>
          </a:p>
          <a:p>
            <a:pPr algn="l"/>
            <a:r>
              <a:rPr lang="pl-PL" b="1" dirty="0" smtClean="0">
                <a:solidFill>
                  <a:schemeClr val="bg2"/>
                </a:solidFill>
                <a:latin typeface="Courier New" pitchFamily="49" charset="0"/>
                <a:cs typeface="Courier New" pitchFamily="49" charset="0"/>
              </a:rPr>
              <a:t>    </a:t>
            </a:r>
            <a:r>
              <a:rPr lang="pl-PL" b="1" dirty="0">
                <a:solidFill>
                  <a:schemeClr val="bg2"/>
                </a:solidFill>
                <a:latin typeface="Courier New" pitchFamily="49" charset="0"/>
                <a:cs typeface="Courier New" pitchFamily="49" charset="0"/>
              </a:rPr>
              <a:t>{</a:t>
            </a:r>
          </a:p>
          <a:p>
            <a:pPr algn="l"/>
            <a:r>
              <a:rPr lang="pl-PL" b="1" dirty="0" smtClean="0">
                <a:solidFill>
                  <a:schemeClr val="bg2"/>
                </a:solidFill>
                <a:latin typeface="Courier New" pitchFamily="49" charset="0"/>
                <a:cs typeface="Courier New" pitchFamily="49" charset="0"/>
              </a:rPr>
              <a:t>      </a:t>
            </a:r>
            <a:r>
              <a:rPr lang="pl-PL" b="1" dirty="0">
                <a:solidFill>
                  <a:schemeClr val="bg2"/>
                </a:solidFill>
                <a:latin typeface="Courier New" pitchFamily="49" charset="0"/>
                <a:cs typeface="Courier New" pitchFamily="49" charset="0"/>
              </a:rPr>
              <a:t>for (</a:t>
            </a:r>
            <a:r>
              <a:rPr lang="pl-PL" b="1" dirty="0" err="1">
                <a:solidFill>
                  <a:schemeClr val="bg2"/>
                </a:solidFill>
                <a:latin typeface="Courier New" pitchFamily="49" charset="0"/>
                <a:cs typeface="Courier New" pitchFamily="49" charset="0"/>
              </a:rPr>
              <a:t>int</a:t>
            </a:r>
            <a:r>
              <a:rPr lang="pl-PL" b="1" dirty="0">
                <a:solidFill>
                  <a:schemeClr val="bg2"/>
                </a:solidFill>
                <a:latin typeface="Courier New" pitchFamily="49" charset="0"/>
                <a:cs typeface="Courier New" pitchFamily="49" charset="0"/>
              </a:rPr>
              <a:t> i = 0; ; i</a:t>
            </a:r>
            <a:r>
              <a:rPr lang="pl-PL" b="1" dirty="0" smtClean="0">
                <a:solidFill>
                  <a:schemeClr val="bg2"/>
                </a:solidFill>
                <a:latin typeface="Courier New" pitchFamily="49" charset="0"/>
                <a:cs typeface="Courier New" pitchFamily="49" charset="0"/>
              </a:rPr>
              <a:t>++){</a:t>
            </a:r>
            <a:endParaRPr lang="pl-PL" b="1" dirty="0">
              <a:solidFill>
                <a:schemeClr val="bg2"/>
              </a:solidFill>
              <a:latin typeface="Courier New" pitchFamily="49" charset="0"/>
              <a:cs typeface="Courier New" pitchFamily="49" charset="0"/>
            </a:endParaRPr>
          </a:p>
          <a:p>
            <a:pPr algn="l"/>
            <a:r>
              <a:rPr lang="pl-PL" b="1" dirty="0" smtClean="0">
                <a:solidFill>
                  <a:schemeClr val="bg2"/>
                </a:solidFill>
                <a:latin typeface="Courier New" pitchFamily="49" charset="0"/>
                <a:cs typeface="Courier New" pitchFamily="49" charset="0"/>
              </a:rPr>
              <a:t>        </a:t>
            </a:r>
            <a:r>
              <a:rPr lang="pl-PL" b="1" dirty="0">
                <a:solidFill>
                  <a:schemeClr val="bg2"/>
                </a:solidFill>
                <a:latin typeface="Courier New" pitchFamily="49" charset="0"/>
                <a:cs typeface="Courier New" pitchFamily="49" charset="0"/>
              </a:rPr>
              <a:t>tablica[i] = i;</a:t>
            </a:r>
          </a:p>
          <a:p>
            <a:pPr algn="l"/>
            <a:r>
              <a:rPr lang="pl-PL" b="1" dirty="0" smtClean="0">
                <a:solidFill>
                  <a:schemeClr val="bg2"/>
                </a:solidFill>
                <a:latin typeface="Courier New" pitchFamily="49" charset="0"/>
                <a:cs typeface="Courier New" pitchFamily="49" charset="0"/>
              </a:rPr>
              <a:t>        </a:t>
            </a:r>
            <a:r>
              <a:rPr lang="pl-PL" b="1" dirty="0" err="1">
                <a:solidFill>
                  <a:schemeClr val="bg2"/>
                </a:solidFill>
                <a:latin typeface="Courier New" pitchFamily="49" charset="0"/>
                <a:cs typeface="Courier New" pitchFamily="49" charset="0"/>
              </a:rPr>
              <a:t>Console.WriteLine</a:t>
            </a:r>
            <a:r>
              <a:rPr lang="pl-PL" b="1" dirty="0">
                <a:solidFill>
                  <a:schemeClr val="bg2"/>
                </a:solidFill>
                <a:latin typeface="Courier New" pitchFamily="49" charset="0"/>
                <a:cs typeface="Courier New" pitchFamily="49" charset="0"/>
              </a:rPr>
              <a:t>(i</a:t>
            </a:r>
            <a:r>
              <a:rPr lang="pl-PL" b="1" dirty="0" smtClean="0">
                <a:solidFill>
                  <a:schemeClr val="bg2"/>
                </a:solidFill>
                <a:latin typeface="Courier New" pitchFamily="49" charset="0"/>
                <a:cs typeface="Courier New" pitchFamily="49" charset="0"/>
              </a:rPr>
              <a:t>);}</a:t>
            </a:r>
            <a:endParaRPr lang="pl-PL" b="1" dirty="0">
              <a:solidFill>
                <a:schemeClr val="bg2"/>
              </a:solidFill>
              <a:latin typeface="Courier New" pitchFamily="49" charset="0"/>
              <a:cs typeface="Courier New" pitchFamily="49" charset="0"/>
            </a:endParaRPr>
          </a:p>
          <a:p>
            <a:pPr algn="l"/>
            <a:r>
              <a:rPr lang="pl-PL" b="1" dirty="0" smtClean="0">
                <a:solidFill>
                  <a:schemeClr val="bg2"/>
                </a:solidFill>
                <a:latin typeface="Courier New" pitchFamily="49" charset="0"/>
                <a:cs typeface="Courier New" pitchFamily="49" charset="0"/>
              </a:rPr>
              <a:t>    </a:t>
            </a:r>
            <a:r>
              <a:rPr lang="pl-PL" b="1" dirty="0">
                <a:solidFill>
                  <a:schemeClr val="bg2"/>
                </a:solidFill>
                <a:latin typeface="Courier New" pitchFamily="49" charset="0"/>
                <a:cs typeface="Courier New" pitchFamily="49" charset="0"/>
              </a:rPr>
              <a:t>}</a:t>
            </a:r>
          </a:p>
          <a:p>
            <a:pPr algn="l"/>
            <a:r>
              <a:rPr lang="pl-PL" b="1" dirty="0" smtClean="0">
                <a:solidFill>
                  <a:schemeClr val="bg2"/>
                </a:solidFill>
                <a:latin typeface="Courier New" pitchFamily="49" charset="0"/>
                <a:cs typeface="Courier New" pitchFamily="49" charset="0"/>
              </a:rPr>
              <a:t>    </a:t>
            </a:r>
            <a:r>
              <a:rPr lang="pl-PL" b="1" dirty="0" err="1">
                <a:solidFill>
                  <a:schemeClr val="bg2"/>
                </a:solidFill>
                <a:latin typeface="Courier New" pitchFamily="49" charset="0"/>
                <a:cs typeface="Courier New" pitchFamily="49" charset="0"/>
              </a:rPr>
              <a:t>catch</a:t>
            </a:r>
            <a:r>
              <a:rPr lang="pl-PL" b="1" dirty="0">
                <a:solidFill>
                  <a:schemeClr val="bg2"/>
                </a:solidFill>
                <a:latin typeface="Courier New" pitchFamily="49" charset="0"/>
                <a:cs typeface="Courier New" pitchFamily="49" charset="0"/>
              </a:rPr>
              <a:t>(</a:t>
            </a:r>
            <a:r>
              <a:rPr lang="pl-PL" b="1" dirty="0" err="1">
                <a:solidFill>
                  <a:schemeClr val="bg2"/>
                </a:solidFill>
                <a:latin typeface="Courier New" pitchFamily="49" charset="0"/>
                <a:cs typeface="Courier New" pitchFamily="49" charset="0"/>
              </a:rPr>
              <a:t>IndexOutOfRangeException</a:t>
            </a:r>
            <a:r>
              <a:rPr lang="pl-PL" b="1" dirty="0">
                <a:solidFill>
                  <a:schemeClr val="bg2"/>
                </a:solidFill>
                <a:latin typeface="Courier New" pitchFamily="49" charset="0"/>
                <a:cs typeface="Courier New" pitchFamily="49" charset="0"/>
              </a:rPr>
              <a:t>)</a:t>
            </a:r>
          </a:p>
          <a:p>
            <a:pPr algn="l"/>
            <a:r>
              <a:rPr lang="pl-PL" b="1" dirty="0" smtClean="0">
                <a:solidFill>
                  <a:schemeClr val="bg2"/>
                </a:solidFill>
                <a:latin typeface="Courier New" pitchFamily="49" charset="0"/>
                <a:cs typeface="Courier New" pitchFamily="49" charset="0"/>
              </a:rPr>
              <a:t>    </a:t>
            </a:r>
            <a:r>
              <a:rPr lang="pl-PL" b="1" dirty="0">
                <a:solidFill>
                  <a:schemeClr val="bg2"/>
                </a:solidFill>
                <a:latin typeface="Courier New" pitchFamily="49" charset="0"/>
                <a:cs typeface="Courier New" pitchFamily="49" charset="0"/>
              </a:rPr>
              <a:t>{</a:t>
            </a:r>
          </a:p>
          <a:p>
            <a:pPr algn="l"/>
            <a:r>
              <a:rPr lang="pl-PL" b="1" dirty="0" smtClean="0">
                <a:solidFill>
                  <a:schemeClr val="bg2"/>
                </a:solidFill>
                <a:latin typeface="Courier New" pitchFamily="49" charset="0"/>
                <a:cs typeface="Courier New" pitchFamily="49" charset="0"/>
              </a:rPr>
              <a:t>      </a:t>
            </a:r>
            <a:r>
              <a:rPr lang="pl-PL" b="1" dirty="0" err="1">
                <a:solidFill>
                  <a:schemeClr val="bg2"/>
                </a:solidFill>
                <a:latin typeface="Courier New" pitchFamily="49" charset="0"/>
                <a:cs typeface="Courier New" pitchFamily="49" charset="0"/>
              </a:rPr>
              <a:t>Console.WriteLine</a:t>
            </a:r>
            <a:r>
              <a:rPr lang="pl-PL" b="1" dirty="0">
                <a:solidFill>
                  <a:schemeClr val="bg2"/>
                </a:solidFill>
                <a:latin typeface="Courier New" pitchFamily="49" charset="0"/>
                <a:cs typeface="Courier New" pitchFamily="49" charset="0"/>
              </a:rPr>
              <a:t>("Nastąpiło właśnie </a:t>
            </a:r>
            <a:r>
              <a:rPr lang="pl-PL" b="1" dirty="0" smtClean="0">
                <a:solidFill>
                  <a:schemeClr val="bg2"/>
                </a:solidFill>
                <a:latin typeface="Courier New" pitchFamily="49" charset="0"/>
                <a:cs typeface="Courier New" pitchFamily="49" charset="0"/>
              </a:rPr>
              <a:t>przepełnienie</a:t>
            </a:r>
          </a:p>
          <a:p>
            <a:pPr algn="l"/>
            <a:r>
              <a:rPr lang="pl-PL" b="1" dirty="0">
                <a:solidFill>
                  <a:schemeClr val="bg2"/>
                </a:solidFill>
                <a:latin typeface="Courier New" pitchFamily="49" charset="0"/>
                <a:cs typeface="Courier New" pitchFamily="49" charset="0"/>
              </a:rPr>
              <a:t>	</a:t>
            </a:r>
            <a:r>
              <a:rPr lang="pl-PL" b="1" dirty="0" smtClean="0">
                <a:solidFill>
                  <a:schemeClr val="bg2"/>
                </a:solidFill>
                <a:latin typeface="Courier New" pitchFamily="49" charset="0"/>
                <a:cs typeface="Courier New" pitchFamily="49" charset="0"/>
              </a:rPr>
              <a:t>						 </a:t>
            </a:r>
            <a:r>
              <a:rPr lang="pl-PL" b="1" dirty="0">
                <a:solidFill>
                  <a:schemeClr val="bg2"/>
                </a:solidFill>
                <a:latin typeface="Courier New" pitchFamily="49" charset="0"/>
                <a:cs typeface="Courier New" pitchFamily="49" charset="0"/>
              </a:rPr>
              <a:t>indeksu");</a:t>
            </a:r>
          </a:p>
          <a:p>
            <a:pPr algn="l"/>
            <a:r>
              <a:rPr lang="pl-PL" b="1" dirty="0" smtClean="0">
                <a:solidFill>
                  <a:schemeClr val="bg2"/>
                </a:solidFill>
                <a:latin typeface="Courier New" pitchFamily="49" charset="0"/>
                <a:cs typeface="Courier New" pitchFamily="49" charset="0"/>
              </a:rPr>
              <a:t>      </a:t>
            </a:r>
            <a:r>
              <a:rPr lang="pl-PL" b="1" dirty="0" err="1">
                <a:solidFill>
                  <a:schemeClr val="bg2"/>
                </a:solidFill>
                <a:latin typeface="Courier New" pitchFamily="49" charset="0"/>
                <a:cs typeface="Courier New" pitchFamily="49" charset="0"/>
              </a:rPr>
              <a:t>Console.ReadKey</a:t>
            </a:r>
            <a:r>
              <a:rPr lang="pl-PL" b="1" dirty="0">
                <a:solidFill>
                  <a:schemeClr val="bg2"/>
                </a:solidFill>
                <a:latin typeface="Courier New" pitchFamily="49" charset="0"/>
                <a:cs typeface="Courier New" pitchFamily="49" charset="0"/>
              </a:rPr>
              <a:t>();</a:t>
            </a:r>
          </a:p>
          <a:p>
            <a:pPr algn="l"/>
            <a:r>
              <a:rPr lang="pl-PL" b="1" dirty="0" smtClean="0">
                <a:solidFill>
                  <a:schemeClr val="bg2"/>
                </a:solidFill>
                <a:latin typeface="Courier New" pitchFamily="49" charset="0"/>
                <a:cs typeface="Courier New" pitchFamily="49" charset="0"/>
              </a:rPr>
              <a:t>    }}}</a:t>
            </a:r>
            <a:endParaRPr lang="pl-PL" b="1" dirty="0">
              <a:solidFill>
                <a:schemeClr val="bg2"/>
              </a:solidFill>
              <a:latin typeface="Courier New" pitchFamily="49" charset="0"/>
              <a:cs typeface="Courier New" pitchFamily="49" charset="0"/>
            </a:endParaRPr>
          </a:p>
        </p:txBody>
      </p:sp>
    </p:spTree>
    <p:extLst>
      <p:ext uri="{BB962C8B-B14F-4D97-AF65-F5344CB8AC3E}">
        <p14:creationId xmlns:p14="http://schemas.microsoft.com/office/powerpoint/2010/main" val="238851372"/>
      </p:ext>
    </p:extLst>
  </p:cSld>
  <p:clrMapOvr>
    <a:masterClrMapping/>
  </p:clrMapOvr>
  <p:transition>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pPr algn="ctr"/>
            <a:r>
              <a:rPr lang="pl-PL" sz="2800" dirty="0" smtClean="0"/>
              <a:t>Język</a:t>
            </a:r>
            <a:r>
              <a:rPr lang="en-US" sz="2800" dirty="0" smtClean="0"/>
              <a:t> </a:t>
            </a:r>
            <a:r>
              <a:rPr lang="en-US" sz="2800" dirty="0"/>
              <a:t>C#</a:t>
            </a:r>
            <a:br>
              <a:rPr lang="en-US" sz="2800" dirty="0"/>
            </a:br>
            <a:r>
              <a:rPr lang="pl-PL" sz="2800" dirty="0" smtClean="0"/>
              <a:t>Składowe klasy</a:t>
            </a:r>
            <a:endParaRPr lang="en-US" sz="2800" dirty="0"/>
          </a:p>
        </p:txBody>
      </p:sp>
      <p:graphicFrame>
        <p:nvGraphicFramePr>
          <p:cNvPr id="224373" name="Group 117"/>
          <p:cNvGraphicFramePr>
            <a:graphicFrameLocks noGrp="1"/>
          </p:cNvGraphicFramePr>
          <p:nvPr>
            <p:ph sz="half" idx="2"/>
            <p:extLst>
              <p:ext uri="{D42A27DB-BD31-4B8C-83A1-F6EECF244321}">
                <p14:modId xmlns:p14="http://schemas.microsoft.com/office/powerpoint/2010/main" val="3597910950"/>
              </p:ext>
            </p:extLst>
          </p:nvPr>
        </p:nvGraphicFramePr>
        <p:xfrm>
          <a:off x="539552" y="1945845"/>
          <a:ext cx="8496498" cy="4579499"/>
        </p:xfrm>
        <a:graphic>
          <a:graphicData uri="http://schemas.openxmlformats.org/drawingml/2006/table">
            <a:tbl>
              <a:tblPr/>
              <a:tblGrid>
                <a:gridCol w="1512168"/>
                <a:gridCol w="6984330"/>
              </a:tblGrid>
              <a:tr h="2301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pl-PL" sz="1600" b="1" i="0" u="none" strike="noStrike" cap="none" normalizeH="0" baseline="0" dirty="0" smtClean="0">
                          <a:ln>
                            <a:noFill/>
                          </a:ln>
                          <a:solidFill>
                            <a:srgbClr val="002060"/>
                          </a:solidFill>
                          <a:effectLst/>
                          <a:latin typeface="Arial" charset="0"/>
                          <a:ea typeface="Batang" pitchFamily="18" charset="-127"/>
                          <a:cs typeface="Times New Roman" pitchFamily="18" charset="0"/>
                        </a:rPr>
                        <a:t>Nazwa</a:t>
                      </a:r>
                      <a:endParaRPr kumimoji="0" lang="en-US" sz="1600" b="1" i="0" u="none" strike="noStrike" cap="none" normalizeH="0" baseline="0" dirty="0" smtClean="0">
                        <a:ln>
                          <a:noFill/>
                        </a:ln>
                        <a:solidFill>
                          <a:srgbClr val="002060"/>
                        </a:solidFill>
                        <a:effectLst/>
                        <a:latin typeface="Arial" charset="0"/>
                        <a:ea typeface="Batang" pitchFamily="18" charset="-127"/>
                        <a:cs typeface="Times New Roman" pitchFamily="18" charset="0"/>
                      </a:endParaRPr>
                    </a:p>
                  </a:txBody>
                  <a:tcPr marL="90000" marR="90000" marT="46800" marB="46800"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EFF7"/>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600" b="1" i="0" u="none" strike="noStrike" cap="none" normalizeH="0" baseline="0" dirty="0" smtClean="0">
                          <a:ln>
                            <a:noFill/>
                          </a:ln>
                          <a:solidFill>
                            <a:srgbClr val="000066"/>
                          </a:solidFill>
                          <a:effectLst/>
                          <a:latin typeface="Verdana" pitchFamily="34" charset="0"/>
                          <a:ea typeface="Batang" pitchFamily="18" charset="-127"/>
                          <a:cs typeface="Times New Roman" pitchFamily="18" charset="0"/>
                        </a:rPr>
                        <a:t>Opis</a:t>
                      </a:r>
                      <a:endParaRPr kumimoji="0" lang="en-US" sz="1600" b="0" i="0" u="none" strike="noStrike" cap="none" normalizeH="0" baseline="0" dirty="0" smtClean="0">
                        <a:ln>
                          <a:noFill/>
                        </a:ln>
                        <a:solidFill>
                          <a:schemeClr val="tx1"/>
                        </a:solidFill>
                        <a:effectLst/>
                        <a:latin typeface="Arial" charset="0"/>
                        <a:ea typeface="Batang" pitchFamily="18" charset="-127"/>
                        <a:cs typeface="Times New Roman" pitchFamily="18"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EFF7"/>
                    </a:solidFill>
                  </a:tcPr>
                </a:tc>
              </a:tr>
              <a:tr h="4429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pl-PL" sz="1400" b="1" i="0" u="none" strike="noStrike" cap="none" normalizeH="0" baseline="0" dirty="0" smtClean="0">
                          <a:ln>
                            <a:noFill/>
                          </a:ln>
                          <a:solidFill>
                            <a:schemeClr val="bg2"/>
                          </a:solidFill>
                          <a:effectLst/>
                          <a:latin typeface="Courier New" pitchFamily="49" charset="0"/>
                        </a:rPr>
                        <a:t>Stałe</a:t>
                      </a:r>
                      <a:endParaRPr kumimoji="0" lang="en-US" sz="1400" b="1" i="0" u="none" strike="noStrike" cap="none" normalizeH="0" baseline="0" dirty="0" smtClean="0">
                        <a:ln>
                          <a:noFill/>
                        </a:ln>
                        <a:solidFill>
                          <a:schemeClr val="bg2"/>
                        </a:solidFill>
                        <a:effectLst/>
                        <a:latin typeface="Courier New" pitchFamily="49" charset="0"/>
                      </a:endParaRPr>
                    </a:p>
                  </a:txBody>
                  <a:tcPr marL="90000" marR="90000" marT="46800" marB="46800"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7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Batang" pitchFamily="18" charset="-127"/>
                          <a:cs typeface="Times New Roman" pitchFamily="18" charset="0"/>
                        </a:rPr>
                        <a:t>Stałe wartości związane z klasą</a:t>
                      </a:r>
                      <a:endParaRPr kumimoji="0" lang="en-US" sz="1600" b="0" i="0" u="none" strike="noStrike" cap="none" normalizeH="0" baseline="0" dirty="0" smtClean="0">
                        <a:ln>
                          <a:noFill/>
                        </a:ln>
                        <a:solidFill>
                          <a:schemeClr val="tx1"/>
                        </a:solidFill>
                        <a:effectLst/>
                        <a:latin typeface="Arial" charset="0"/>
                        <a:ea typeface="Batang" pitchFamily="18" charset="-127"/>
                        <a:cs typeface="Times New Roman" pitchFamily="18"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7FF"/>
                    </a:solidFill>
                  </a:tcPr>
                </a:tc>
              </a:tr>
              <a:tr h="4318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pl-PL" sz="1400" b="1" i="0" u="none" strike="noStrike" cap="none" normalizeH="0" baseline="0" dirty="0" smtClean="0">
                          <a:ln>
                            <a:noFill/>
                          </a:ln>
                          <a:solidFill>
                            <a:schemeClr val="bg2"/>
                          </a:solidFill>
                          <a:effectLst/>
                          <a:latin typeface="Courier New" pitchFamily="49" charset="0"/>
                        </a:rPr>
                        <a:t>Pola</a:t>
                      </a:r>
                      <a:endParaRPr kumimoji="0" lang="en-US" sz="1400" b="1" i="0" u="none" strike="noStrike" cap="none" normalizeH="0" baseline="0" dirty="0" smtClean="0">
                        <a:ln>
                          <a:noFill/>
                        </a:ln>
                        <a:solidFill>
                          <a:schemeClr val="bg2"/>
                        </a:solidFill>
                        <a:effectLst/>
                        <a:latin typeface="Courier New" pitchFamily="49" charset="0"/>
                      </a:endParaRPr>
                    </a:p>
                  </a:txBody>
                  <a:tcPr marL="90000" marR="90000" marT="46800" marB="46800"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7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Batang" pitchFamily="18" charset="-127"/>
                          <a:cs typeface="Times New Roman" pitchFamily="18" charset="0"/>
                        </a:rPr>
                        <a:t>Zmienne klasy</a:t>
                      </a:r>
                      <a:endParaRPr kumimoji="0" lang="en-US" sz="1600" b="0" i="0" u="none" strike="noStrike" cap="none" normalizeH="0" baseline="0" dirty="0" smtClean="0">
                        <a:ln>
                          <a:noFill/>
                        </a:ln>
                        <a:solidFill>
                          <a:schemeClr val="tx1"/>
                        </a:solidFill>
                        <a:effectLst/>
                        <a:latin typeface="Arial" charset="0"/>
                        <a:ea typeface="Batang" pitchFamily="18" charset="-127"/>
                        <a:cs typeface="Times New Roman" pitchFamily="18"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7FF"/>
                    </a:solidFill>
                  </a:tcPr>
                </a:tc>
              </a:tr>
              <a:tr h="3825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pl-PL" sz="1400" b="1" i="0" u="none" strike="noStrike" cap="none" normalizeH="0" baseline="0" dirty="0" smtClean="0">
                          <a:ln>
                            <a:noFill/>
                          </a:ln>
                          <a:solidFill>
                            <a:schemeClr val="bg2"/>
                          </a:solidFill>
                          <a:effectLst/>
                          <a:latin typeface="Courier New" pitchFamily="49" charset="0"/>
                        </a:rPr>
                        <a:t>Metody</a:t>
                      </a:r>
                      <a:endParaRPr kumimoji="0" lang="en-US" sz="1400" b="1" i="0" u="none" strike="noStrike" cap="none" normalizeH="0" baseline="0" dirty="0" smtClean="0">
                        <a:ln>
                          <a:noFill/>
                        </a:ln>
                        <a:solidFill>
                          <a:schemeClr val="bg2"/>
                        </a:solidFill>
                        <a:effectLst/>
                        <a:latin typeface="Courier New" pitchFamily="49" charset="0"/>
                      </a:endParaRPr>
                    </a:p>
                  </a:txBody>
                  <a:tcPr marL="90000" marR="90000" marT="46800" marB="46800"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7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Batang" pitchFamily="18" charset="-127"/>
                          <a:cs typeface="Times New Roman" pitchFamily="18" charset="0"/>
                        </a:rPr>
                        <a:t>Obliczenia i działania, które mogą być przeprowadzone przez klasę</a:t>
                      </a:r>
                      <a:endParaRPr kumimoji="0" lang="en-US" sz="1600" b="0" i="0" u="none" strike="noStrike" cap="none" normalizeH="0" baseline="0" dirty="0" smtClean="0">
                        <a:ln>
                          <a:noFill/>
                        </a:ln>
                        <a:solidFill>
                          <a:schemeClr val="tx1"/>
                        </a:solidFill>
                        <a:effectLst/>
                        <a:latin typeface="Arial" charset="0"/>
                        <a:ea typeface="Batang" pitchFamily="18" charset="-127"/>
                        <a:cs typeface="Times New Roman" pitchFamily="18"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7FF"/>
                    </a:solidFill>
                  </a:tcPr>
                </a:tc>
              </a:tr>
              <a:tr h="3825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pl-PL" sz="1400" b="1" i="0" u="none" strike="noStrike" cap="none" normalizeH="0" baseline="0" dirty="0" smtClean="0">
                          <a:ln>
                            <a:noFill/>
                          </a:ln>
                          <a:solidFill>
                            <a:schemeClr val="bg2"/>
                          </a:solidFill>
                          <a:effectLst/>
                          <a:latin typeface="Courier New" pitchFamily="49" charset="0"/>
                          <a:ea typeface="Batang" pitchFamily="18" charset="-127"/>
                          <a:cs typeface="Times New Roman" pitchFamily="18" charset="0"/>
                        </a:rPr>
                        <a:t>Właściwości</a:t>
                      </a:r>
                      <a:endParaRPr kumimoji="0" lang="en-US" sz="1400" b="1" i="0" u="none" strike="noStrike" cap="none" normalizeH="0" baseline="0" dirty="0" smtClean="0">
                        <a:ln>
                          <a:noFill/>
                        </a:ln>
                        <a:solidFill>
                          <a:schemeClr val="bg2"/>
                        </a:solidFill>
                        <a:effectLst/>
                        <a:latin typeface="Courier New" pitchFamily="49" charset="0"/>
                        <a:ea typeface="Batang" pitchFamily="18" charset="-127"/>
                        <a:cs typeface="Times New Roman" pitchFamily="18" charset="0"/>
                      </a:endParaRPr>
                    </a:p>
                  </a:txBody>
                  <a:tcPr marL="90000" marR="90000" marT="46800" marB="46800"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7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rPr>
                        <a:t>Działania związane z odczytywaniem i zapisywaniem nazwanych właściwości klasy</a:t>
                      </a:r>
                      <a:endParaRPr kumimoji="0" lang="en-US" sz="1600" b="0" i="0" u="none" strike="noStrike" cap="none" normalizeH="0" baseline="0" dirty="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7FF"/>
                    </a:solidFill>
                  </a:tcPr>
                </a:tc>
              </a:tr>
              <a:tr h="3825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pl-PL" sz="1400" b="1" i="0" u="none" strike="noStrike" cap="none" normalizeH="0" baseline="0" dirty="0" err="1" smtClean="0">
                          <a:ln>
                            <a:noFill/>
                          </a:ln>
                          <a:solidFill>
                            <a:schemeClr val="bg2"/>
                          </a:solidFill>
                          <a:effectLst/>
                          <a:latin typeface="Courier New" pitchFamily="49" charset="0"/>
                          <a:ea typeface="Batang" pitchFamily="18" charset="-127"/>
                          <a:cs typeface="Times New Roman" pitchFamily="18" charset="0"/>
                        </a:rPr>
                        <a:t>Indeksatory</a:t>
                      </a:r>
                      <a:endParaRPr kumimoji="0" lang="en-US" sz="1400" b="1" i="0" u="none" strike="noStrike" cap="none" normalizeH="0" baseline="0" dirty="0" smtClean="0">
                        <a:ln>
                          <a:noFill/>
                        </a:ln>
                        <a:solidFill>
                          <a:schemeClr val="bg2"/>
                        </a:solidFill>
                        <a:effectLst/>
                        <a:latin typeface="Courier New" pitchFamily="49" charset="0"/>
                        <a:ea typeface="Batang" pitchFamily="18" charset="-127"/>
                        <a:cs typeface="Times New Roman" pitchFamily="18" charset="0"/>
                      </a:endParaRPr>
                    </a:p>
                  </a:txBody>
                  <a:tcPr marL="90000" marR="90000" marT="46800" marB="46800"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7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rPr>
                        <a:t>Działania związane z indeksowanymi instancjami klasy, takimi jak tablice</a:t>
                      </a:r>
                      <a:endParaRPr kumimoji="0" lang="en-US" sz="1600" b="0" i="0" u="none" strike="noStrike" cap="none" normalizeH="0" baseline="0" dirty="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7FF"/>
                    </a:solidFill>
                  </a:tcPr>
                </a:tc>
              </a:tr>
              <a:tr h="3825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pl-PL" sz="1400" b="1" i="0" u="none" strike="noStrike" cap="none" normalizeH="0" baseline="0" dirty="0" smtClean="0">
                          <a:ln>
                            <a:noFill/>
                          </a:ln>
                          <a:solidFill>
                            <a:schemeClr val="bg2"/>
                          </a:solidFill>
                          <a:effectLst/>
                          <a:latin typeface="Courier New" pitchFamily="49" charset="0"/>
                          <a:ea typeface="Batang" pitchFamily="18" charset="-127"/>
                          <a:cs typeface="Times New Roman" pitchFamily="18" charset="0"/>
                        </a:rPr>
                        <a:t>Zdarzenia</a:t>
                      </a:r>
                      <a:endParaRPr kumimoji="0" lang="en-US" sz="1400" b="1" i="0" u="none" strike="noStrike" cap="none" normalizeH="0" baseline="0" dirty="0" smtClean="0">
                        <a:ln>
                          <a:noFill/>
                        </a:ln>
                        <a:solidFill>
                          <a:schemeClr val="bg2"/>
                        </a:solidFill>
                        <a:effectLst/>
                        <a:latin typeface="Courier New" pitchFamily="49" charset="0"/>
                        <a:ea typeface="Batang" pitchFamily="18" charset="-127"/>
                        <a:cs typeface="Times New Roman" pitchFamily="18" charset="0"/>
                      </a:endParaRPr>
                    </a:p>
                  </a:txBody>
                  <a:tcPr marL="90000" marR="90000" marT="46800" marB="46800"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7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rPr>
                        <a:t>Zgłoszenia generowane przez klasę</a:t>
                      </a:r>
                      <a:endParaRPr kumimoji="0" lang="en-US" sz="1600" b="0" i="0" u="none" strike="noStrike" cap="none" normalizeH="0" baseline="0" dirty="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7FF"/>
                    </a:solidFill>
                  </a:tcPr>
                </a:tc>
              </a:tr>
              <a:tr h="3825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pl-PL" sz="1400" b="1" i="0" u="none" strike="noStrike" cap="none" normalizeH="0" baseline="0" dirty="0" smtClean="0">
                          <a:ln>
                            <a:noFill/>
                          </a:ln>
                          <a:solidFill>
                            <a:schemeClr val="bg2"/>
                          </a:solidFill>
                          <a:effectLst/>
                          <a:latin typeface="Courier New" pitchFamily="49" charset="0"/>
                          <a:ea typeface="Batang" pitchFamily="18" charset="-127"/>
                          <a:cs typeface="Times New Roman" pitchFamily="18" charset="0"/>
                        </a:rPr>
                        <a:t>Operatory</a:t>
                      </a:r>
                      <a:endParaRPr kumimoji="0" lang="en-US" sz="1400" b="1" i="0" u="none" strike="noStrike" cap="none" normalizeH="0" baseline="0" dirty="0" smtClean="0">
                        <a:ln>
                          <a:noFill/>
                        </a:ln>
                        <a:solidFill>
                          <a:schemeClr val="bg2"/>
                        </a:solidFill>
                        <a:effectLst/>
                        <a:latin typeface="Courier New" pitchFamily="49" charset="0"/>
                        <a:ea typeface="Batang" pitchFamily="18" charset="-127"/>
                        <a:cs typeface="Times New Roman" pitchFamily="18" charset="0"/>
                      </a:endParaRPr>
                    </a:p>
                  </a:txBody>
                  <a:tcPr marL="90000" marR="90000" marT="46800" marB="46800"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7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rPr>
                        <a:t>Konwersje i operatory wyrażeń obsługiwane przez klasę</a:t>
                      </a:r>
                      <a:endParaRPr kumimoji="0" lang="en-US" sz="1600" b="0" i="0" u="none" strike="noStrike" cap="none" normalizeH="0" baseline="0" dirty="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7FF"/>
                    </a:solidFill>
                  </a:tcPr>
                </a:tc>
              </a:tr>
              <a:tr h="3825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pl-PL" sz="1400" b="1" i="0" u="none" strike="noStrike" cap="none" normalizeH="0" baseline="0" dirty="0" err="1" smtClean="0">
                          <a:ln>
                            <a:noFill/>
                          </a:ln>
                          <a:solidFill>
                            <a:schemeClr val="bg2"/>
                          </a:solidFill>
                          <a:effectLst/>
                          <a:latin typeface="Courier New" pitchFamily="49" charset="0"/>
                          <a:ea typeface="Batang" pitchFamily="18" charset="-127"/>
                          <a:cs typeface="Times New Roman" pitchFamily="18" charset="0"/>
                        </a:rPr>
                        <a:t>Konstruktory</a:t>
                      </a:r>
                      <a:endParaRPr kumimoji="0" lang="en-US" sz="1400" b="1" i="0" u="none" strike="noStrike" cap="none" normalizeH="0" baseline="0" dirty="0" smtClean="0">
                        <a:ln>
                          <a:noFill/>
                        </a:ln>
                        <a:solidFill>
                          <a:schemeClr val="bg2"/>
                        </a:solidFill>
                        <a:effectLst/>
                        <a:latin typeface="Courier New" pitchFamily="49" charset="0"/>
                        <a:ea typeface="Batang" pitchFamily="18" charset="-127"/>
                        <a:cs typeface="Times New Roman" pitchFamily="18" charset="0"/>
                      </a:endParaRPr>
                    </a:p>
                  </a:txBody>
                  <a:tcPr marL="90000" marR="90000" marT="46800" marB="46800"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7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rPr>
                        <a:t>Działania wymagane do inicjalizacji instancji klasy lub klasy samej w sobie</a:t>
                      </a:r>
                      <a:endParaRPr kumimoji="0" lang="en-US" sz="1600" b="0" i="0" u="none" strike="noStrike" cap="none" normalizeH="0" baseline="0" dirty="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7FF"/>
                    </a:solidFill>
                  </a:tcPr>
                </a:tc>
              </a:tr>
              <a:tr h="3825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pl-PL" sz="1400" b="1" i="0" u="none" strike="noStrike" cap="none" normalizeH="0" baseline="0" dirty="0" smtClean="0">
                          <a:ln>
                            <a:noFill/>
                          </a:ln>
                          <a:solidFill>
                            <a:schemeClr val="bg2"/>
                          </a:solidFill>
                          <a:effectLst/>
                          <a:latin typeface="Courier New" pitchFamily="49" charset="0"/>
                          <a:ea typeface="Batang" pitchFamily="18" charset="-127"/>
                          <a:cs typeface="Times New Roman" pitchFamily="18" charset="0"/>
                        </a:rPr>
                        <a:t>Destruktory</a:t>
                      </a:r>
                      <a:endParaRPr kumimoji="0" lang="en-US" sz="1400" b="1" i="0" u="none" strike="noStrike" cap="none" normalizeH="0" baseline="0" dirty="0" smtClean="0">
                        <a:ln>
                          <a:noFill/>
                        </a:ln>
                        <a:solidFill>
                          <a:schemeClr val="bg2"/>
                        </a:solidFill>
                        <a:effectLst/>
                        <a:latin typeface="Courier New" pitchFamily="49" charset="0"/>
                        <a:ea typeface="Batang" pitchFamily="18" charset="-127"/>
                        <a:cs typeface="Times New Roman" pitchFamily="18" charset="0"/>
                      </a:endParaRPr>
                    </a:p>
                  </a:txBody>
                  <a:tcPr marL="90000" marR="90000" marT="46800" marB="46800"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7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rPr>
                        <a:t>Działania przeprowadzane przed permanentnym usunięciem instancji klasy</a:t>
                      </a:r>
                      <a:endParaRPr kumimoji="0" lang="en-US" sz="1600" b="0" i="0" u="none" strike="noStrike" cap="none" normalizeH="0" baseline="0" dirty="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7FF"/>
                    </a:solidFill>
                  </a:tcPr>
                </a:tc>
              </a:tr>
              <a:tr h="4905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pl-PL" sz="1400" b="1" i="0" u="none" strike="noStrike" cap="none" normalizeH="0" baseline="0" dirty="0" smtClean="0">
                          <a:ln>
                            <a:noFill/>
                          </a:ln>
                          <a:solidFill>
                            <a:schemeClr val="bg2"/>
                          </a:solidFill>
                          <a:effectLst/>
                          <a:latin typeface="Courier New" pitchFamily="49" charset="0"/>
                          <a:ea typeface="Batang" pitchFamily="18" charset="-127"/>
                          <a:cs typeface="Times New Roman" pitchFamily="18" charset="0"/>
                        </a:rPr>
                        <a:t>Typy</a:t>
                      </a:r>
                      <a:endParaRPr kumimoji="0" lang="en-US" sz="1400" b="1" i="0" u="none" strike="noStrike" cap="none" normalizeH="0" baseline="0" dirty="0" smtClean="0">
                        <a:ln>
                          <a:noFill/>
                        </a:ln>
                        <a:solidFill>
                          <a:schemeClr val="bg2"/>
                        </a:solidFill>
                        <a:effectLst/>
                        <a:latin typeface="Courier New" pitchFamily="49" charset="0"/>
                        <a:ea typeface="Batang" pitchFamily="18" charset="-127"/>
                        <a:cs typeface="Times New Roman" pitchFamily="18" charset="0"/>
                      </a:endParaRPr>
                    </a:p>
                  </a:txBody>
                  <a:tcPr marL="90000" marR="90000" marT="46800" marB="46800"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7F7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rPr>
                        <a:t>Zagnieżdżone typy zadeklarowane przez klasę</a:t>
                      </a:r>
                      <a:endParaRPr kumimoji="0" lang="en-US" sz="1600" b="0" i="0" u="none" strike="noStrike" cap="none" normalizeH="0" baseline="0" dirty="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7F7FF"/>
                    </a:solidFill>
                  </a:tcPr>
                </a:tc>
              </a:tr>
            </a:tbl>
          </a:graphicData>
        </a:graphic>
      </p:graphicFrame>
    </p:spTree>
  </p:cSld>
  <p:clrMapOvr>
    <a:masterClrMapping/>
  </p:clrMapOvr>
  <p:transition>
    <p:randomBa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Przykład </a:t>
            </a:r>
            <a:r>
              <a:rPr lang="pl-PL" dirty="0" smtClean="0"/>
              <a:t>5 - komentarze</a:t>
            </a:r>
            <a:endParaRPr lang="pl-PL" dirty="0"/>
          </a:p>
        </p:txBody>
      </p:sp>
      <p:sp>
        <p:nvSpPr>
          <p:cNvPr id="3" name="Symbol zastępczy zawartości 2"/>
          <p:cNvSpPr>
            <a:spLocks noGrp="1"/>
          </p:cNvSpPr>
          <p:nvPr>
            <p:ph idx="1"/>
          </p:nvPr>
        </p:nvSpPr>
        <p:spPr/>
        <p:txBody>
          <a:bodyPr/>
          <a:lstStyle/>
          <a:p>
            <a:r>
              <a:rPr lang="pl-PL" sz="2400" dirty="0" smtClean="0"/>
              <a:t>Deklaracja tablicy o rozmiarze 10.</a:t>
            </a:r>
          </a:p>
          <a:p>
            <a:r>
              <a:rPr lang="pl-PL" sz="2400" dirty="0" smtClean="0"/>
              <a:t>Pętla ma </a:t>
            </a:r>
            <a:r>
              <a:rPr lang="pl-PL" sz="2400" dirty="0"/>
              <a:t>specjalnie przekroczyć ten </a:t>
            </a:r>
            <a:r>
              <a:rPr lang="pl-PL" sz="2400" dirty="0" smtClean="0"/>
              <a:t>indeks. </a:t>
            </a:r>
          </a:p>
          <a:p>
            <a:r>
              <a:rPr lang="pl-PL" sz="2400" dirty="0" smtClean="0"/>
              <a:t>Ten kod jest umieszczony </a:t>
            </a:r>
            <a:r>
              <a:rPr lang="pl-PL" sz="2400" dirty="0"/>
              <a:t>w bloku </a:t>
            </a:r>
            <a:r>
              <a:rPr lang="pl-PL" sz="2400" b="1" dirty="0" err="1" smtClean="0">
                <a:solidFill>
                  <a:srgbClr val="FF0000"/>
                </a:solidFill>
                <a:latin typeface="Courier New" pitchFamily="49" charset="0"/>
                <a:cs typeface="Courier New" pitchFamily="49" charset="0"/>
              </a:rPr>
              <a:t>try</a:t>
            </a:r>
            <a:r>
              <a:rPr lang="pl-PL" sz="2400" dirty="0" smtClean="0"/>
              <a:t>.</a:t>
            </a:r>
          </a:p>
          <a:p>
            <a:r>
              <a:rPr lang="pl-PL" sz="2400" dirty="0" smtClean="0"/>
              <a:t>W bloku </a:t>
            </a:r>
            <a:r>
              <a:rPr lang="pl-PL" sz="2400" dirty="0" err="1"/>
              <a:t>catch</a:t>
            </a:r>
            <a:r>
              <a:rPr lang="pl-PL" sz="2400" dirty="0"/>
              <a:t> </a:t>
            </a:r>
            <a:r>
              <a:rPr lang="pl-PL" sz="2400" dirty="0" smtClean="0"/>
              <a:t>piszemy </a:t>
            </a:r>
            <a:r>
              <a:rPr lang="pl-PL" sz="2400" dirty="0"/>
              <a:t>jaki rodzaj wyjątku chcemy wychwycić </a:t>
            </a:r>
            <a:r>
              <a:rPr lang="pl-PL" sz="2400" dirty="0" smtClean="0"/>
              <a:t>(czyli </a:t>
            </a:r>
            <a:r>
              <a:rPr lang="pl-PL" sz="2400" dirty="0"/>
              <a:t>przepełnienie </a:t>
            </a:r>
            <a:r>
              <a:rPr lang="pl-PL" sz="2400" dirty="0" smtClean="0"/>
              <a:t>indeksu).</a:t>
            </a:r>
          </a:p>
          <a:p>
            <a:r>
              <a:rPr lang="pl-PL" sz="2400" dirty="0" smtClean="0"/>
              <a:t>Kolejny przykład: Należy wyświetlić wiadomość o rodzaju </a:t>
            </a:r>
            <a:r>
              <a:rPr lang="pl-PL" sz="2400" dirty="0"/>
              <a:t>błędu, to znaczy </a:t>
            </a:r>
            <a:r>
              <a:rPr lang="pl-PL" sz="2400" b="1" dirty="0" err="1" smtClean="0">
                <a:solidFill>
                  <a:srgbClr val="FF0000"/>
                </a:solidFill>
                <a:latin typeface="Courier New" pitchFamily="49" charset="0"/>
                <a:cs typeface="Courier New" pitchFamily="49" charset="0"/>
              </a:rPr>
              <a:t>IndexOutOfRangeException</a:t>
            </a:r>
            <a:r>
              <a:rPr lang="pl-PL" sz="2400" dirty="0" smtClean="0"/>
              <a:t>.</a:t>
            </a:r>
          </a:p>
        </p:txBody>
      </p:sp>
    </p:spTree>
    <p:extLst>
      <p:ext uri="{BB962C8B-B14F-4D97-AF65-F5344CB8AC3E}">
        <p14:creationId xmlns:p14="http://schemas.microsoft.com/office/powerpoint/2010/main" val="3133760736"/>
      </p:ext>
    </p:extLst>
  </p:cSld>
  <p:clrMapOvr>
    <a:masterClrMapping/>
  </p:clrMapOvr>
  <p:transition>
    <p:randomBa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Przykład 6</a:t>
            </a:r>
            <a:endParaRPr lang="pl-PL" dirty="0"/>
          </a:p>
        </p:txBody>
      </p:sp>
      <p:sp>
        <p:nvSpPr>
          <p:cNvPr id="4" name="pole tekstowe 3"/>
          <p:cNvSpPr txBox="1"/>
          <p:nvPr/>
        </p:nvSpPr>
        <p:spPr>
          <a:xfrm>
            <a:off x="539998" y="1772816"/>
            <a:ext cx="8568506" cy="5078313"/>
          </a:xfrm>
          <a:prstGeom prst="rect">
            <a:avLst/>
          </a:prstGeom>
          <a:noFill/>
          <a:ln w="28575">
            <a:solidFill>
              <a:schemeClr val="accent1"/>
            </a:solidFill>
          </a:ln>
        </p:spPr>
        <p:txBody>
          <a:bodyPr wrap="square" rtlCol="0">
            <a:spAutoFit/>
          </a:bodyPr>
          <a:lstStyle/>
          <a:p>
            <a:pPr algn="l"/>
            <a:r>
              <a:rPr lang="pl-PL" b="1" dirty="0" err="1">
                <a:solidFill>
                  <a:schemeClr val="bg2"/>
                </a:solidFill>
                <a:latin typeface="Courier New" pitchFamily="49" charset="0"/>
                <a:cs typeface="Courier New" pitchFamily="49" charset="0"/>
              </a:rPr>
              <a:t>class</a:t>
            </a:r>
            <a:r>
              <a:rPr lang="pl-PL" b="1" dirty="0">
                <a:solidFill>
                  <a:schemeClr val="bg2"/>
                </a:solidFill>
                <a:latin typeface="Courier New" pitchFamily="49" charset="0"/>
                <a:cs typeface="Courier New" pitchFamily="49" charset="0"/>
              </a:rPr>
              <a:t> Pokaz</a:t>
            </a:r>
          </a:p>
          <a:p>
            <a:pPr algn="l"/>
            <a:r>
              <a:rPr lang="pl-PL" b="1" dirty="0">
                <a:solidFill>
                  <a:schemeClr val="bg2"/>
                </a:solidFill>
                <a:latin typeface="Courier New" pitchFamily="49" charset="0"/>
                <a:cs typeface="Courier New" pitchFamily="49" charset="0"/>
              </a:rPr>
              <a:t>{</a:t>
            </a:r>
          </a:p>
          <a:p>
            <a:pPr algn="l"/>
            <a:r>
              <a:rPr lang="pl-PL" b="1" dirty="0">
                <a:solidFill>
                  <a:schemeClr val="bg2"/>
                </a:solidFill>
                <a:latin typeface="Courier New" pitchFamily="49" charset="0"/>
                <a:cs typeface="Courier New" pitchFamily="49" charset="0"/>
              </a:rPr>
              <a:t>  </a:t>
            </a:r>
            <a:r>
              <a:rPr lang="pl-PL" b="1" dirty="0" smtClean="0">
                <a:solidFill>
                  <a:schemeClr val="bg2"/>
                </a:solidFill>
                <a:latin typeface="Courier New" pitchFamily="49" charset="0"/>
                <a:cs typeface="Courier New" pitchFamily="49" charset="0"/>
              </a:rPr>
              <a:t>public </a:t>
            </a:r>
            <a:r>
              <a:rPr lang="pl-PL" b="1" dirty="0" err="1">
                <a:solidFill>
                  <a:schemeClr val="bg2"/>
                </a:solidFill>
                <a:latin typeface="Courier New" pitchFamily="49" charset="0"/>
                <a:cs typeface="Courier New" pitchFamily="49" charset="0"/>
              </a:rPr>
              <a:t>static</a:t>
            </a:r>
            <a:r>
              <a:rPr lang="pl-PL" b="1" dirty="0">
                <a:solidFill>
                  <a:schemeClr val="bg2"/>
                </a:solidFill>
                <a:latin typeface="Courier New" pitchFamily="49" charset="0"/>
                <a:cs typeface="Courier New" pitchFamily="49" charset="0"/>
              </a:rPr>
              <a:t> </a:t>
            </a:r>
            <a:r>
              <a:rPr lang="pl-PL" b="1" dirty="0" err="1">
                <a:solidFill>
                  <a:schemeClr val="bg2"/>
                </a:solidFill>
                <a:latin typeface="Courier New" pitchFamily="49" charset="0"/>
                <a:cs typeface="Courier New" pitchFamily="49" charset="0"/>
              </a:rPr>
              <a:t>void</a:t>
            </a:r>
            <a:r>
              <a:rPr lang="pl-PL" b="1" dirty="0">
                <a:solidFill>
                  <a:schemeClr val="bg2"/>
                </a:solidFill>
                <a:latin typeface="Courier New" pitchFamily="49" charset="0"/>
                <a:cs typeface="Courier New" pitchFamily="49" charset="0"/>
              </a:rPr>
              <a:t> </a:t>
            </a:r>
            <a:r>
              <a:rPr lang="pl-PL" b="1" dirty="0" err="1">
                <a:solidFill>
                  <a:schemeClr val="bg2"/>
                </a:solidFill>
                <a:latin typeface="Courier New" pitchFamily="49" charset="0"/>
                <a:cs typeface="Courier New" pitchFamily="49" charset="0"/>
              </a:rPr>
              <a:t>Main</a:t>
            </a:r>
            <a:r>
              <a:rPr lang="pl-PL" b="1" dirty="0">
                <a:solidFill>
                  <a:schemeClr val="bg2"/>
                </a:solidFill>
                <a:latin typeface="Courier New" pitchFamily="49" charset="0"/>
                <a:cs typeface="Courier New" pitchFamily="49" charset="0"/>
              </a:rPr>
              <a:t>()</a:t>
            </a:r>
          </a:p>
          <a:p>
            <a:pPr algn="l"/>
            <a:r>
              <a:rPr lang="pl-PL" b="1" dirty="0">
                <a:solidFill>
                  <a:schemeClr val="bg2"/>
                </a:solidFill>
                <a:latin typeface="Courier New" pitchFamily="49" charset="0"/>
                <a:cs typeface="Courier New" pitchFamily="49" charset="0"/>
              </a:rPr>
              <a:t>  </a:t>
            </a:r>
            <a:r>
              <a:rPr lang="pl-PL" b="1" dirty="0" smtClean="0">
                <a:solidFill>
                  <a:schemeClr val="bg2"/>
                </a:solidFill>
                <a:latin typeface="Courier New" pitchFamily="49" charset="0"/>
                <a:cs typeface="Courier New" pitchFamily="49" charset="0"/>
              </a:rPr>
              <a:t>{</a:t>
            </a:r>
            <a:endParaRPr lang="pl-PL" b="1" dirty="0">
              <a:solidFill>
                <a:schemeClr val="bg2"/>
              </a:solidFill>
              <a:latin typeface="Courier New" pitchFamily="49" charset="0"/>
              <a:cs typeface="Courier New" pitchFamily="49" charset="0"/>
            </a:endParaRPr>
          </a:p>
          <a:p>
            <a:pPr algn="l"/>
            <a:r>
              <a:rPr lang="pl-PL" b="1" dirty="0">
                <a:solidFill>
                  <a:schemeClr val="bg2"/>
                </a:solidFill>
                <a:latin typeface="Courier New" pitchFamily="49" charset="0"/>
                <a:cs typeface="Courier New" pitchFamily="49" charset="0"/>
              </a:rPr>
              <a:t>  </a:t>
            </a:r>
            <a:r>
              <a:rPr lang="pl-PL" b="1" dirty="0" smtClean="0">
                <a:solidFill>
                  <a:schemeClr val="bg2"/>
                </a:solidFill>
                <a:latin typeface="Courier New" pitchFamily="49" charset="0"/>
                <a:cs typeface="Courier New" pitchFamily="49" charset="0"/>
              </a:rPr>
              <a:t>  </a:t>
            </a:r>
            <a:r>
              <a:rPr lang="pl-PL" b="1" dirty="0" err="1">
                <a:solidFill>
                  <a:schemeClr val="bg2"/>
                </a:solidFill>
                <a:latin typeface="Courier New" pitchFamily="49" charset="0"/>
                <a:cs typeface="Courier New" pitchFamily="49" charset="0"/>
              </a:rPr>
              <a:t>int</a:t>
            </a:r>
            <a:r>
              <a:rPr lang="pl-PL" b="1" dirty="0">
                <a:solidFill>
                  <a:schemeClr val="bg2"/>
                </a:solidFill>
                <a:latin typeface="Courier New" pitchFamily="49" charset="0"/>
                <a:cs typeface="Courier New" pitchFamily="49" charset="0"/>
              </a:rPr>
              <a:t>[] tablica = </a:t>
            </a:r>
            <a:r>
              <a:rPr lang="pl-PL" b="1" dirty="0" err="1">
                <a:solidFill>
                  <a:schemeClr val="bg2"/>
                </a:solidFill>
                <a:latin typeface="Courier New" pitchFamily="49" charset="0"/>
                <a:cs typeface="Courier New" pitchFamily="49" charset="0"/>
              </a:rPr>
              <a:t>new</a:t>
            </a:r>
            <a:r>
              <a:rPr lang="pl-PL" b="1" dirty="0">
                <a:solidFill>
                  <a:schemeClr val="bg2"/>
                </a:solidFill>
                <a:latin typeface="Courier New" pitchFamily="49" charset="0"/>
                <a:cs typeface="Courier New" pitchFamily="49" charset="0"/>
              </a:rPr>
              <a:t> </a:t>
            </a:r>
            <a:r>
              <a:rPr lang="pl-PL" b="1" dirty="0" err="1">
                <a:solidFill>
                  <a:schemeClr val="bg2"/>
                </a:solidFill>
                <a:latin typeface="Courier New" pitchFamily="49" charset="0"/>
                <a:cs typeface="Courier New" pitchFamily="49" charset="0"/>
              </a:rPr>
              <a:t>int</a:t>
            </a:r>
            <a:r>
              <a:rPr lang="pl-PL" b="1" dirty="0">
                <a:solidFill>
                  <a:schemeClr val="bg2"/>
                </a:solidFill>
                <a:latin typeface="Courier New" pitchFamily="49" charset="0"/>
                <a:cs typeface="Courier New" pitchFamily="49" charset="0"/>
              </a:rPr>
              <a:t>[10];</a:t>
            </a:r>
          </a:p>
          <a:p>
            <a:pPr algn="l"/>
            <a:r>
              <a:rPr lang="pl-PL" b="1" dirty="0">
                <a:solidFill>
                  <a:schemeClr val="bg2"/>
                </a:solidFill>
                <a:latin typeface="Courier New" pitchFamily="49" charset="0"/>
                <a:cs typeface="Courier New" pitchFamily="49" charset="0"/>
              </a:rPr>
              <a:t>  </a:t>
            </a:r>
            <a:r>
              <a:rPr lang="pl-PL" b="1" dirty="0" smtClean="0">
                <a:solidFill>
                  <a:schemeClr val="bg2"/>
                </a:solidFill>
                <a:latin typeface="Courier New" pitchFamily="49" charset="0"/>
                <a:cs typeface="Courier New" pitchFamily="49" charset="0"/>
              </a:rPr>
              <a:t>  </a:t>
            </a:r>
            <a:r>
              <a:rPr lang="pl-PL" b="1" dirty="0" err="1">
                <a:solidFill>
                  <a:schemeClr val="bg2"/>
                </a:solidFill>
                <a:latin typeface="Courier New" pitchFamily="49" charset="0"/>
                <a:cs typeface="Courier New" pitchFamily="49" charset="0"/>
              </a:rPr>
              <a:t>try</a:t>
            </a:r>
            <a:endParaRPr lang="pl-PL" b="1" dirty="0">
              <a:solidFill>
                <a:schemeClr val="bg2"/>
              </a:solidFill>
              <a:latin typeface="Courier New" pitchFamily="49" charset="0"/>
              <a:cs typeface="Courier New" pitchFamily="49" charset="0"/>
            </a:endParaRPr>
          </a:p>
          <a:p>
            <a:pPr algn="l"/>
            <a:r>
              <a:rPr lang="pl-PL" b="1" dirty="0">
                <a:solidFill>
                  <a:schemeClr val="bg2"/>
                </a:solidFill>
                <a:latin typeface="Courier New" pitchFamily="49" charset="0"/>
                <a:cs typeface="Courier New" pitchFamily="49" charset="0"/>
              </a:rPr>
              <a:t>  </a:t>
            </a:r>
            <a:r>
              <a:rPr lang="pl-PL" b="1" dirty="0" smtClean="0">
                <a:solidFill>
                  <a:schemeClr val="bg2"/>
                </a:solidFill>
                <a:latin typeface="Courier New" pitchFamily="49" charset="0"/>
                <a:cs typeface="Courier New" pitchFamily="49" charset="0"/>
              </a:rPr>
              <a:t>  </a:t>
            </a:r>
            <a:r>
              <a:rPr lang="pl-PL" b="1" dirty="0">
                <a:solidFill>
                  <a:schemeClr val="bg2"/>
                </a:solidFill>
                <a:latin typeface="Courier New" pitchFamily="49" charset="0"/>
                <a:cs typeface="Courier New" pitchFamily="49" charset="0"/>
              </a:rPr>
              <a:t>{</a:t>
            </a:r>
          </a:p>
          <a:p>
            <a:pPr algn="l"/>
            <a:r>
              <a:rPr lang="pl-PL" b="1" dirty="0">
                <a:solidFill>
                  <a:schemeClr val="bg2"/>
                </a:solidFill>
                <a:latin typeface="Courier New" pitchFamily="49" charset="0"/>
                <a:cs typeface="Courier New" pitchFamily="49" charset="0"/>
              </a:rPr>
              <a:t>  </a:t>
            </a:r>
            <a:r>
              <a:rPr lang="pl-PL" b="1" dirty="0" smtClean="0">
                <a:solidFill>
                  <a:schemeClr val="bg2"/>
                </a:solidFill>
                <a:latin typeface="Courier New" pitchFamily="49" charset="0"/>
                <a:cs typeface="Courier New" pitchFamily="49" charset="0"/>
              </a:rPr>
              <a:t>    </a:t>
            </a:r>
            <a:r>
              <a:rPr lang="pl-PL" b="1" dirty="0">
                <a:solidFill>
                  <a:schemeClr val="bg2"/>
                </a:solidFill>
                <a:latin typeface="Courier New" pitchFamily="49" charset="0"/>
                <a:cs typeface="Courier New" pitchFamily="49" charset="0"/>
              </a:rPr>
              <a:t>for (</a:t>
            </a:r>
            <a:r>
              <a:rPr lang="pl-PL" b="1" dirty="0" err="1">
                <a:solidFill>
                  <a:schemeClr val="bg2"/>
                </a:solidFill>
                <a:latin typeface="Courier New" pitchFamily="49" charset="0"/>
                <a:cs typeface="Courier New" pitchFamily="49" charset="0"/>
              </a:rPr>
              <a:t>int</a:t>
            </a:r>
            <a:r>
              <a:rPr lang="pl-PL" b="1" dirty="0">
                <a:solidFill>
                  <a:schemeClr val="bg2"/>
                </a:solidFill>
                <a:latin typeface="Courier New" pitchFamily="49" charset="0"/>
                <a:cs typeface="Courier New" pitchFamily="49" charset="0"/>
              </a:rPr>
              <a:t> i = 0; ; i</a:t>
            </a:r>
            <a:r>
              <a:rPr lang="pl-PL" b="1" dirty="0" smtClean="0">
                <a:solidFill>
                  <a:schemeClr val="bg2"/>
                </a:solidFill>
                <a:latin typeface="Courier New" pitchFamily="49" charset="0"/>
                <a:cs typeface="Courier New" pitchFamily="49" charset="0"/>
              </a:rPr>
              <a:t>++){</a:t>
            </a:r>
            <a:endParaRPr lang="pl-PL" b="1" dirty="0">
              <a:solidFill>
                <a:schemeClr val="bg2"/>
              </a:solidFill>
              <a:latin typeface="Courier New" pitchFamily="49" charset="0"/>
              <a:cs typeface="Courier New" pitchFamily="49" charset="0"/>
            </a:endParaRPr>
          </a:p>
          <a:p>
            <a:pPr algn="l"/>
            <a:r>
              <a:rPr lang="pl-PL" b="1" dirty="0">
                <a:solidFill>
                  <a:schemeClr val="bg2"/>
                </a:solidFill>
                <a:latin typeface="Courier New" pitchFamily="49" charset="0"/>
                <a:cs typeface="Courier New" pitchFamily="49" charset="0"/>
              </a:rPr>
              <a:t>  </a:t>
            </a:r>
            <a:r>
              <a:rPr lang="pl-PL" b="1" dirty="0" smtClean="0">
                <a:solidFill>
                  <a:schemeClr val="bg2"/>
                </a:solidFill>
                <a:latin typeface="Courier New" pitchFamily="49" charset="0"/>
                <a:cs typeface="Courier New" pitchFamily="49" charset="0"/>
              </a:rPr>
              <a:t>      </a:t>
            </a:r>
            <a:r>
              <a:rPr lang="pl-PL" b="1" dirty="0">
                <a:solidFill>
                  <a:schemeClr val="bg2"/>
                </a:solidFill>
                <a:latin typeface="Courier New" pitchFamily="49" charset="0"/>
                <a:cs typeface="Courier New" pitchFamily="49" charset="0"/>
              </a:rPr>
              <a:t>tablica[i] = i;</a:t>
            </a:r>
          </a:p>
          <a:p>
            <a:pPr algn="l"/>
            <a:r>
              <a:rPr lang="pl-PL" b="1" dirty="0">
                <a:solidFill>
                  <a:schemeClr val="bg2"/>
                </a:solidFill>
                <a:latin typeface="Courier New" pitchFamily="49" charset="0"/>
                <a:cs typeface="Courier New" pitchFamily="49" charset="0"/>
              </a:rPr>
              <a:t>  </a:t>
            </a:r>
            <a:r>
              <a:rPr lang="pl-PL" b="1" dirty="0" smtClean="0">
                <a:solidFill>
                  <a:schemeClr val="bg2"/>
                </a:solidFill>
                <a:latin typeface="Courier New" pitchFamily="49" charset="0"/>
                <a:cs typeface="Courier New" pitchFamily="49" charset="0"/>
              </a:rPr>
              <a:t>      </a:t>
            </a:r>
            <a:r>
              <a:rPr lang="pl-PL" b="1" dirty="0" err="1">
                <a:solidFill>
                  <a:schemeClr val="bg2"/>
                </a:solidFill>
                <a:latin typeface="Courier New" pitchFamily="49" charset="0"/>
                <a:cs typeface="Courier New" pitchFamily="49" charset="0"/>
              </a:rPr>
              <a:t>Console.WriteLine</a:t>
            </a:r>
            <a:r>
              <a:rPr lang="pl-PL" b="1" dirty="0">
                <a:solidFill>
                  <a:schemeClr val="bg2"/>
                </a:solidFill>
                <a:latin typeface="Courier New" pitchFamily="49" charset="0"/>
                <a:cs typeface="Courier New" pitchFamily="49" charset="0"/>
              </a:rPr>
              <a:t>(i</a:t>
            </a:r>
            <a:r>
              <a:rPr lang="pl-PL" b="1" dirty="0" smtClean="0">
                <a:solidFill>
                  <a:schemeClr val="bg2"/>
                </a:solidFill>
                <a:latin typeface="Courier New" pitchFamily="49" charset="0"/>
                <a:cs typeface="Courier New" pitchFamily="49" charset="0"/>
              </a:rPr>
              <a:t>);}</a:t>
            </a:r>
            <a:endParaRPr lang="pl-PL" b="1" dirty="0">
              <a:solidFill>
                <a:schemeClr val="bg2"/>
              </a:solidFill>
              <a:latin typeface="Courier New" pitchFamily="49" charset="0"/>
              <a:cs typeface="Courier New" pitchFamily="49" charset="0"/>
            </a:endParaRPr>
          </a:p>
          <a:p>
            <a:pPr algn="l"/>
            <a:r>
              <a:rPr lang="pl-PL" b="1" dirty="0">
                <a:solidFill>
                  <a:schemeClr val="bg2"/>
                </a:solidFill>
                <a:latin typeface="Courier New" pitchFamily="49" charset="0"/>
                <a:cs typeface="Courier New" pitchFamily="49" charset="0"/>
              </a:rPr>
              <a:t>  </a:t>
            </a:r>
            <a:r>
              <a:rPr lang="pl-PL" b="1" dirty="0" smtClean="0">
                <a:solidFill>
                  <a:schemeClr val="bg2"/>
                </a:solidFill>
                <a:latin typeface="Courier New" pitchFamily="49" charset="0"/>
                <a:cs typeface="Courier New" pitchFamily="49" charset="0"/>
              </a:rPr>
              <a:t>  </a:t>
            </a:r>
            <a:r>
              <a:rPr lang="pl-PL" b="1" dirty="0">
                <a:solidFill>
                  <a:schemeClr val="bg2"/>
                </a:solidFill>
                <a:latin typeface="Courier New" pitchFamily="49" charset="0"/>
                <a:cs typeface="Courier New" pitchFamily="49" charset="0"/>
              </a:rPr>
              <a:t>}</a:t>
            </a:r>
          </a:p>
          <a:p>
            <a:pPr algn="l"/>
            <a:r>
              <a:rPr lang="pl-PL" b="1" dirty="0">
                <a:solidFill>
                  <a:schemeClr val="bg2"/>
                </a:solidFill>
                <a:latin typeface="Courier New" pitchFamily="49" charset="0"/>
                <a:cs typeface="Courier New" pitchFamily="49" charset="0"/>
              </a:rPr>
              <a:t>  </a:t>
            </a:r>
            <a:r>
              <a:rPr lang="pl-PL" b="1" dirty="0" smtClean="0">
                <a:solidFill>
                  <a:schemeClr val="bg2"/>
                </a:solidFill>
                <a:latin typeface="Courier New" pitchFamily="49" charset="0"/>
                <a:cs typeface="Courier New" pitchFamily="49" charset="0"/>
              </a:rPr>
              <a:t>  </a:t>
            </a:r>
            <a:r>
              <a:rPr lang="pl-PL" b="1" dirty="0" err="1">
                <a:solidFill>
                  <a:schemeClr val="bg2"/>
                </a:solidFill>
                <a:latin typeface="Courier New" pitchFamily="49" charset="0"/>
                <a:cs typeface="Courier New" pitchFamily="49" charset="0"/>
              </a:rPr>
              <a:t>catch</a:t>
            </a:r>
            <a:r>
              <a:rPr lang="pl-PL" b="1" dirty="0">
                <a:solidFill>
                  <a:schemeClr val="bg2"/>
                </a:solidFill>
                <a:latin typeface="Courier New" pitchFamily="49" charset="0"/>
                <a:cs typeface="Courier New" pitchFamily="49" charset="0"/>
              </a:rPr>
              <a:t>(</a:t>
            </a:r>
            <a:r>
              <a:rPr lang="pl-PL" b="1" dirty="0" err="1">
                <a:solidFill>
                  <a:schemeClr val="bg2"/>
                </a:solidFill>
                <a:latin typeface="Courier New" pitchFamily="49" charset="0"/>
                <a:cs typeface="Courier New" pitchFamily="49" charset="0"/>
              </a:rPr>
              <a:t>IndexOutOfRangeException</a:t>
            </a:r>
            <a:r>
              <a:rPr lang="pl-PL" b="1" dirty="0">
                <a:solidFill>
                  <a:schemeClr val="bg2"/>
                </a:solidFill>
                <a:latin typeface="Courier New" pitchFamily="49" charset="0"/>
                <a:cs typeface="Courier New" pitchFamily="49" charset="0"/>
              </a:rPr>
              <a:t> e)</a:t>
            </a:r>
          </a:p>
          <a:p>
            <a:pPr algn="l"/>
            <a:r>
              <a:rPr lang="pl-PL" b="1" dirty="0">
                <a:solidFill>
                  <a:schemeClr val="bg2"/>
                </a:solidFill>
                <a:latin typeface="Courier New" pitchFamily="49" charset="0"/>
                <a:cs typeface="Courier New" pitchFamily="49" charset="0"/>
              </a:rPr>
              <a:t>  </a:t>
            </a:r>
            <a:r>
              <a:rPr lang="pl-PL" b="1" dirty="0" smtClean="0">
                <a:solidFill>
                  <a:schemeClr val="bg2"/>
                </a:solidFill>
                <a:latin typeface="Courier New" pitchFamily="49" charset="0"/>
                <a:cs typeface="Courier New" pitchFamily="49" charset="0"/>
              </a:rPr>
              <a:t>  </a:t>
            </a:r>
            <a:r>
              <a:rPr lang="pl-PL" b="1" dirty="0">
                <a:solidFill>
                  <a:schemeClr val="bg2"/>
                </a:solidFill>
                <a:latin typeface="Courier New" pitchFamily="49" charset="0"/>
                <a:cs typeface="Courier New" pitchFamily="49" charset="0"/>
              </a:rPr>
              <a:t>{</a:t>
            </a:r>
          </a:p>
          <a:p>
            <a:pPr algn="l"/>
            <a:r>
              <a:rPr lang="pl-PL" b="1" dirty="0">
                <a:solidFill>
                  <a:schemeClr val="bg2"/>
                </a:solidFill>
                <a:latin typeface="Courier New" pitchFamily="49" charset="0"/>
                <a:cs typeface="Courier New" pitchFamily="49" charset="0"/>
              </a:rPr>
              <a:t>  </a:t>
            </a:r>
            <a:r>
              <a:rPr lang="pl-PL" b="1" dirty="0" smtClean="0">
                <a:solidFill>
                  <a:schemeClr val="bg2"/>
                </a:solidFill>
                <a:latin typeface="Courier New" pitchFamily="49" charset="0"/>
                <a:cs typeface="Courier New" pitchFamily="49" charset="0"/>
              </a:rPr>
              <a:t>    </a:t>
            </a:r>
            <a:r>
              <a:rPr lang="pl-PL" b="1" dirty="0" err="1">
                <a:solidFill>
                  <a:schemeClr val="bg2"/>
                </a:solidFill>
                <a:latin typeface="Courier New" pitchFamily="49" charset="0"/>
                <a:cs typeface="Courier New" pitchFamily="49" charset="0"/>
              </a:rPr>
              <a:t>Console.WriteLine</a:t>
            </a:r>
            <a:r>
              <a:rPr lang="pl-PL" b="1" dirty="0">
                <a:solidFill>
                  <a:schemeClr val="bg2"/>
                </a:solidFill>
                <a:latin typeface="Courier New" pitchFamily="49" charset="0"/>
                <a:cs typeface="Courier New" pitchFamily="49" charset="0"/>
              </a:rPr>
              <a:t>("Nastąpiło właśnie </a:t>
            </a:r>
            <a:r>
              <a:rPr lang="pl-PL" b="1" dirty="0" smtClean="0">
                <a:solidFill>
                  <a:schemeClr val="bg2"/>
                </a:solidFill>
                <a:latin typeface="Courier New" pitchFamily="49" charset="0"/>
                <a:cs typeface="Courier New" pitchFamily="49" charset="0"/>
              </a:rPr>
              <a:t>przepełnienie</a:t>
            </a:r>
          </a:p>
          <a:p>
            <a:pPr algn="l"/>
            <a:r>
              <a:rPr lang="pl-PL" b="1" dirty="0">
                <a:solidFill>
                  <a:schemeClr val="bg2"/>
                </a:solidFill>
                <a:latin typeface="Courier New" pitchFamily="49" charset="0"/>
                <a:cs typeface="Courier New" pitchFamily="49" charset="0"/>
              </a:rPr>
              <a:t>	</a:t>
            </a:r>
            <a:r>
              <a:rPr lang="pl-PL" b="1" dirty="0" smtClean="0">
                <a:solidFill>
                  <a:schemeClr val="bg2"/>
                </a:solidFill>
                <a:latin typeface="Courier New" pitchFamily="49" charset="0"/>
                <a:cs typeface="Courier New" pitchFamily="49" charset="0"/>
              </a:rPr>
              <a:t>			indeksu\n\</a:t>
            </a:r>
            <a:r>
              <a:rPr lang="pl-PL" b="1" dirty="0" err="1" smtClean="0">
                <a:solidFill>
                  <a:schemeClr val="bg2"/>
                </a:solidFill>
                <a:latin typeface="Courier New" pitchFamily="49" charset="0"/>
                <a:cs typeface="Courier New" pitchFamily="49" charset="0"/>
              </a:rPr>
              <a:t>nTreść</a:t>
            </a:r>
            <a:r>
              <a:rPr lang="pl-PL" b="1" dirty="0" smtClean="0">
                <a:solidFill>
                  <a:schemeClr val="bg2"/>
                </a:solidFill>
                <a:latin typeface="Courier New" pitchFamily="49" charset="0"/>
                <a:cs typeface="Courier New" pitchFamily="49" charset="0"/>
              </a:rPr>
              <a:t> </a:t>
            </a:r>
            <a:r>
              <a:rPr lang="pl-PL" b="1" dirty="0">
                <a:solidFill>
                  <a:schemeClr val="bg2"/>
                </a:solidFill>
                <a:latin typeface="Courier New" pitchFamily="49" charset="0"/>
                <a:cs typeface="Courier New" pitchFamily="49" charset="0"/>
              </a:rPr>
              <a:t>błędu:\n");</a:t>
            </a:r>
          </a:p>
          <a:p>
            <a:pPr algn="l"/>
            <a:r>
              <a:rPr lang="pl-PL" b="1" dirty="0">
                <a:solidFill>
                  <a:schemeClr val="bg2"/>
                </a:solidFill>
                <a:latin typeface="Courier New" pitchFamily="49" charset="0"/>
                <a:cs typeface="Courier New" pitchFamily="49" charset="0"/>
              </a:rPr>
              <a:t>  </a:t>
            </a:r>
            <a:r>
              <a:rPr lang="pl-PL" b="1" dirty="0" smtClean="0">
                <a:solidFill>
                  <a:schemeClr val="bg2"/>
                </a:solidFill>
                <a:latin typeface="Courier New" pitchFamily="49" charset="0"/>
                <a:cs typeface="Courier New" pitchFamily="49" charset="0"/>
              </a:rPr>
              <a:t>    </a:t>
            </a:r>
            <a:r>
              <a:rPr lang="pl-PL" b="1" dirty="0" err="1">
                <a:solidFill>
                  <a:schemeClr val="bg2"/>
                </a:solidFill>
                <a:latin typeface="Courier New" pitchFamily="49" charset="0"/>
                <a:cs typeface="Courier New" pitchFamily="49" charset="0"/>
              </a:rPr>
              <a:t>Console.WriteLine</a:t>
            </a:r>
            <a:r>
              <a:rPr lang="pl-PL" b="1" dirty="0">
                <a:solidFill>
                  <a:schemeClr val="bg2"/>
                </a:solidFill>
                <a:latin typeface="Courier New" pitchFamily="49" charset="0"/>
                <a:cs typeface="Courier New" pitchFamily="49" charset="0"/>
              </a:rPr>
              <a:t>(</a:t>
            </a:r>
            <a:r>
              <a:rPr lang="pl-PL" b="1" dirty="0" err="1">
                <a:solidFill>
                  <a:schemeClr val="bg2"/>
                </a:solidFill>
                <a:latin typeface="Courier New" pitchFamily="49" charset="0"/>
                <a:cs typeface="Courier New" pitchFamily="49" charset="0"/>
              </a:rPr>
              <a:t>e.ToString</a:t>
            </a:r>
            <a:r>
              <a:rPr lang="pl-PL" b="1" dirty="0">
                <a:solidFill>
                  <a:schemeClr val="bg2"/>
                </a:solidFill>
                <a:latin typeface="Courier New" pitchFamily="49" charset="0"/>
                <a:cs typeface="Courier New" pitchFamily="49" charset="0"/>
              </a:rPr>
              <a:t>());</a:t>
            </a:r>
          </a:p>
          <a:p>
            <a:pPr algn="l"/>
            <a:r>
              <a:rPr lang="pl-PL" b="1" dirty="0">
                <a:solidFill>
                  <a:schemeClr val="bg2"/>
                </a:solidFill>
                <a:latin typeface="Courier New" pitchFamily="49" charset="0"/>
                <a:cs typeface="Courier New" pitchFamily="49" charset="0"/>
              </a:rPr>
              <a:t>  </a:t>
            </a:r>
            <a:r>
              <a:rPr lang="pl-PL" b="1" dirty="0" smtClean="0">
                <a:solidFill>
                  <a:schemeClr val="bg2"/>
                </a:solidFill>
                <a:latin typeface="Courier New" pitchFamily="49" charset="0"/>
                <a:cs typeface="Courier New" pitchFamily="49" charset="0"/>
              </a:rPr>
              <a:t>    </a:t>
            </a:r>
            <a:r>
              <a:rPr lang="pl-PL" b="1" dirty="0" err="1">
                <a:solidFill>
                  <a:schemeClr val="bg2"/>
                </a:solidFill>
                <a:latin typeface="Courier New" pitchFamily="49" charset="0"/>
                <a:cs typeface="Courier New" pitchFamily="49" charset="0"/>
              </a:rPr>
              <a:t>Console.ReadKey</a:t>
            </a:r>
            <a:r>
              <a:rPr lang="pl-PL" b="1" dirty="0">
                <a:solidFill>
                  <a:schemeClr val="bg2"/>
                </a:solidFill>
                <a:latin typeface="Courier New" pitchFamily="49" charset="0"/>
                <a:cs typeface="Courier New" pitchFamily="49" charset="0"/>
              </a:rPr>
              <a:t>();</a:t>
            </a:r>
          </a:p>
          <a:p>
            <a:pPr algn="l"/>
            <a:r>
              <a:rPr lang="pl-PL" b="1" dirty="0">
                <a:solidFill>
                  <a:schemeClr val="bg2"/>
                </a:solidFill>
                <a:latin typeface="Courier New" pitchFamily="49" charset="0"/>
                <a:cs typeface="Courier New" pitchFamily="49" charset="0"/>
              </a:rPr>
              <a:t>  </a:t>
            </a:r>
            <a:r>
              <a:rPr lang="pl-PL" b="1" dirty="0" smtClean="0">
                <a:solidFill>
                  <a:schemeClr val="bg2"/>
                </a:solidFill>
                <a:latin typeface="Courier New" pitchFamily="49" charset="0"/>
                <a:cs typeface="Courier New" pitchFamily="49" charset="0"/>
              </a:rPr>
              <a:t>  }}}</a:t>
            </a:r>
            <a:endParaRPr lang="pl-PL" b="1" dirty="0">
              <a:solidFill>
                <a:schemeClr val="bg2"/>
              </a:solidFill>
              <a:latin typeface="Courier New" pitchFamily="49" charset="0"/>
              <a:cs typeface="Courier New" pitchFamily="49" charset="0"/>
            </a:endParaRPr>
          </a:p>
        </p:txBody>
      </p:sp>
    </p:spTree>
    <p:extLst>
      <p:ext uri="{BB962C8B-B14F-4D97-AF65-F5344CB8AC3E}">
        <p14:creationId xmlns:p14="http://schemas.microsoft.com/office/powerpoint/2010/main" val="3769381478"/>
      </p:ext>
    </p:extLst>
  </p:cSld>
  <p:clrMapOvr>
    <a:masterClrMapping/>
  </p:clrMapOvr>
  <p:transition>
    <p:randomBa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Wyjątki – najczęściej spotykane</a:t>
            </a:r>
            <a:endParaRPr lang="pl-PL" dirty="0"/>
          </a:p>
        </p:txBody>
      </p:sp>
      <p:sp>
        <p:nvSpPr>
          <p:cNvPr id="3" name="Symbol zastępczy zawartości 2"/>
          <p:cNvSpPr>
            <a:spLocks noGrp="1"/>
          </p:cNvSpPr>
          <p:nvPr>
            <p:ph idx="1"/>
          </p:nvPr>
        </p:nvSpPr>
        <p:spPr/>
        <p:txBody>
          <a:bodyPr/>
          <a:lstStyle/>
          <a:p>
            <a:r>
              <a:rPr lang="pl-PL" sz="2400" b="1" dirty="0" err="1">
                <a:solidFill>
                  <a:srgbClr val="FF0000"/>
                </a:solidFill>
                <a:latin typeface="Courier New" pitchFamily="49" charset="0"/>
                <a:cs typeface="Courier New" pitchFamily="49" charset="0"/>
              </a:rPr>
              <a:t>ArraryTypeMismatchException</a:t>
            </a:r>
            <a:r>
              <a:rPr lang="pl-PL" sz="2400" dirty="0"/>
              <a:t> – Typ wartości jaki chcemy przypisać jest niezgodny z typem </a:t>
            </a:r>
            <a:r>
              <a:rPr lang="pl-PL" sz="2400" dirty="0" smtClean="0"/>
              <a:t>docelowym</a:t>
            </a:r>
            <a:endParaRPr lang="pl-PL" sz="2400" dirty="0"/>
          </a:p>
          <a:p>
            <a:r>
              <a:rPr lang="pl-PL" sz="2400" b="1" dirty="0" err="1">
                <a:solidFill>
                  <a:srgbClr val="FF0000"/>
                </a:solidFill>
                <a:latin typeface="Courier New" pitchFamily="49" charset="0"/>
                <a:cs typeface="Courier New" pitchFamily="49" charset="0"/>
              </a:rPr>
              <a:t>DivideByZeroException</a:t>
            </a:r>
            <a:r>
              <a:rPr lang="pl-PL" sz="2400" dirty="0"/>
              <a:t> – Próba dzielenia przez </a:t>
            </a:r>
            <a:r>
              <a:rPr lang="pl-PL" sz="2400" dirty="0" smtClean="0"/>
              <a:t>zero</a:t>
            </a:r>
            <a:endParaRPr lang="pl-PL" sz="2400" dirty="0"/>
          </a:p>
          <a:p>
            <a:r>
              <a:rPr lang="pl-PL" sz="2400" b="1" dirty="0" err="1">
                <a:solidFill>
                  <a:srgbClr val="FF0000"/>
                </a:solidFill>
                <a:latin typeface="Courier New" pitchFamily="49" charset="0"/>
                <a:cs typeface="Courier New" pitchFamily="49" charset="0"/>
              </a:rPr>
              <a:t>IndexOutOfRangeException</a:t>
            </a:r>
            <a:r>
              <a:rPr lang="pl-PL" sz="2400" dirty="0"/>
              <a:t> – Przekroczenie </a:t>
            </a:r>
            <a:r>
              <a:rPr lang="pl-PL" sz="2400" dirty="0" smtClean="0"/>
              <a:t>indeksu</a:t>
            </a:r>
            <a:endParaRPr lang="pl-PL" sz="2400" dirty="0"/>
          </a:p>
          <a:p>
            <a:r>
              <a:rPr lang="pl-PL" sz="2400" b="1" dirty="0" err="1">
                <a:solidFill>
                  <a:srgbClr val="FF0000"/>
                </a:solidFill>
                <a:latin typeface="Courier New" pitchFamily="49" charset="0"/>
                <a:cs typeface="Courier New" pitchFamily="49" charset="0"/>
              </a:rPr>
              <a:t>InvalidCastException</a:t>
            </a:r>
            <a:r>
              <a:rPr lang="pl-PL" sz="2400" dirty="0"/>
              <a:t> – Niepoprawne rzutowanie w czasie </a:t>
            </a:r>
            <a:r>
              <a:rPr lang="pl-PL" sz="2400" dirty="0" smtClean="0"/>
              <a:t>rzeczywistym</a:t>
            </a:r>
            <a:endParaRPr lang="pl-PL" sz="2400" dirty="0"/>
          </a:p>
          <a:p>
            <a:r>
              <a:rPr lang="pl-PL" sz="2400" b="1" dirty="0" err="1">
                <a:solidFill>
                  <a:srgbClr val="FF0000"/>
                </a:solidFill>
                <a:latin typeface="Courier New" pitchFamily="49" charset="0"/>
                <a:cs typeface="Courier New" pitchFamily="49" charset="0"/>
              </a:rPr>
              <a:t>OutOfMemoryException</a:t>
            </a:r>
            <a:r>
              <a:rPr lang="pl-PL" sz="2400" dirty="0"/>
              <a:t> – Porażka wywołania </a:t>
            </a:r>
            <a:r>
              <a:rPr lang="pl-PL" sz="2400" dirty="0" err="1"/>
              <a:t>new</a:t>
            </a:r>
            <a:r>
              <a:rPr lang="pl-PL" sz="2400" dirty="0"/>
              <a:t> z powodu braku wolnej </a:t>
            </a:r>
            <a:r>
              <a:rPr lang="pl-PL" sz="2400" dirty="0" smtClean="0"/>
              <a:t>pamięci</a:t>
            </a:r>
            <a:endParaRPr lang="pl-PL" sz="2400" dirty="0"/>
          </a:p>
          <a:p>
            <a:r>
              <a:rPr lang="pl-PL" sz="2400" b="1" dirty="0" err="1">
                <a:solidFill>
                  <a:srgbClr val="FF0000"/>
                </a:solidFill>
                <a:latin typeface="Courier New" pitchFamily="49" charset="0"/>
                <a:cs typeface="Courier New" pitchFamily="49" charset="0"/>
              </a:rPr>
              <a:t>OverflowException</a:t>
            </a:r>
            <a:r>
              <a:rPr lang="pl-PL" sz="2400" dirty="0"/>
              <a:t> – Arytmetyczne przepełnienie</a:t>
            </a:r>
          </a:p>
        </p:txBody>
      </p:sp>
    </p:spTree>
    <p:extLst>
      <p:ext uri="{BB962C8B-B14F-4D97-AF65-F5344CB8AC3E}">
        <p14:creationId xmlns:p14="http://schemas.microsoft.com/office/powerpoint/2010/main" val="2381614562"/>
      </p:ext>
    </p:extLst>
  </p:cSld>
  <p:clrMapOvr>
    <a:masterClrMapping/>
  </p:clrMapOvr>
  <p:transition>
    <p:randomBa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Wyjątki </a:t>
            </a:r>
            <a:r>
              <a:rPr lang="pl-PL" dirty="0"/>
              <a:t>– </a:t>
            </a:r>
            <a:r>
              <a:rPr lang="pl-PL" dirty="0" smtClean="0"/>
              <a:t>słowo kluczowe </a:t>
            </a:r>
            <a:r>
              <a:rPr lang="pl-PL" dirty="0" err="1">
                <a:solidFill>
                  <a:srgbClr val="FFD3A1"/>
                </a:solidFill>
                <a:latin typeface="Courier New" pitchFamily="49" charset="0"/>
                <a:cs typeface="Courier New" pitchFamily="49" charset="0"/>
              </a:rPr>
              <a:t>throw</a:t>
            </a:r>
            <a:endParaRPr lang="pl-PL" dirty="0">
              <a:solidFill>
                <a:srgbClr val="FFD3A1"/>
              </a:solidFill>
              <a:latin typeface="Courier New" pitchFamily="49" charset="0"/>
              <a:cs typeface="Courier New" pitchFamily="49" charset="0"/>
            </a:endParaRPr>
          </a:p>
        </p:txBody>
      </p:sp>
      <p:sp>
        <p:nvSpPr>
          <p:cNvPr id="3" name="Symbol zastępczy zawartości 2"/>
          <p:cNvSpPr>
            <a:spLocks noGrp="1"/>
          </p:cNvSpPr>
          <p:nvPr>
            <p:ph idx="1"/>
          </p:nvPr>
        </p:nvSpPr>
        <p:spPr/>
        <p:txBody>
          <a:bodyPr/>
          <a:lstStyle/>
          <a:p>
            <a:r>
              <a:rPr lang="pl-PL" sz="2400" dirty="0" smtClean="0"/>
              <a:t>Ogólna deklaracja zgłoszenia </a:t>
            </a:r>
            <a:r>
              <a:rPr lang="pl-PL" sz="2400" dirty="0"/>
              <a:t>wyjątku</a:t>
            </a:r>
            <a:r>
              <a:rPr lang="pl-PL" sz="2400" dirty="0" smtClean="0"/>
              <a:t>:</a:t>
            </a:r>
            <a:r>
              <a:rPr lang="pl-PL" sz="2400" dirty="0"/>
              <a:t/>
            </a:r>
            <a:br>
              <a:rPr lang="pl-PL" sz="2400" dirty="0"/>
            </a:br>
            <a:r>
              <a:rPr lang="pl-PL" sz="2400" b="1" dirty="0" err="1">
                <a:solidFill>
                  <a:srgbClr val="A7190E"/>
                </a:solidFill>
                <a:latin typeface="Courier New" pitchFamily="49" charset="0"/>
                <a:cs typeface="Courier New" pitchFamily="49" charset="0"/>
              </a:rPr>
              <a:t>throw</a:t>
            </a:r>
            <a:r>
              <a:rPr lang="pl-PL" sz="2400" b="1" dirty="0">
                <a:solidFill>
                  <a:srgbClr val="A7190E"/>
                </a:solidFill>
                <a:latin typeface="Courier New" pitchFamily="49" charset="0"/>
                <a:cs typeface="Courier New" pitchFamily="49" charset="0"/>
              </a:rPr>
              <a:t> </a:t>
            </a:r>
            <a:r>
              <a:rPr lang="pl-PL" sz="2400" b="1" dirty="0" err="1">
                <a:solidFill>
                  <a:srgbClr val="A7190E"/>
                </a:solidFill>
                <a:latin typeface="Courier New" pitchFamily="49" charset="0"/>
                <a:cs typeface="Courier New" pitchFamily="49" charset="0"/>
              </a:rPr>
              <a:t>new</a:t>
            </a:r>
            <a:r>
              <a:rPr lang="pl-PL" sz="2400" b="1" dirty="0">
                <a:solidFill>
                  <a:srgbClr val="A7190E"/>
                </a:solidFill>
                <a:latin typeface="Courier New" pitchFamily="49" charset="0"/>
                <a:cs typeface="Courier New" pitchFamily="49" charset="0"/>
              </a:rPr>
              <a:t> </a:t>
            </a:r>
            <a:r>
              <a:rPr lang="pl-PL" sz="2400" b="1" dirty="0" err="1">
                <a:solidFill>
                  <a:srgbClr val="A7190E"/>
                </a:solidFill>
                <a:latin typeface="Courier New" pitchFamily="49" charset="0"/>
                <a:cs typeface="Courier New" pitchFamily="49" charset="0"/>
              </a:rPr>
              <a:t>nazwa_wyjątku</a:t>
            </a:r>
            <a:r>
              <a:rPr lang="pl-PL" sz="2400" b="1" dirty="0">
                <a:solidFill>
                  <a:srgbClr val="A7190E"/>
                </a:solidFill>
                <a:latin typeface="Courier New" pitchFamily="49" charset="0"/>
                <a:cs typeface="Courier New" pitchFamily="49" charset="0"/>
              </a:rPr>
              <a:t>();</a:t>
            </a:r>
            <a:endParaRPr lang="pl-PL" sz="2400" b="1" dirty="0" smtClean="0">
              <a:solidFill>
                <a:srgbClr val="A7190E"/>
              </a:solidFill>
              <a:latin typeface="Courier New" pitchFamily="49" charset="0"/>
              <a:cs typeface="Courier New" pitchFamily="49" charset="0"/>
            </a:endParaRPr>
          </a:p>
          <a:p>
            <a:r>
              <a:rPr lang="pl-PL" sz="2400" dirty="0" smtClean="0"/>
              <a:t>Przykładowo</a:t>
            </a:r>
            <a:br>
              <a:rPr lang="pl-PL" sz="2400" dirty="0" smtClean="0"/>
            </a:br>
            <a:r>
              <a:rPr lang="pl-PL" sz="2400" b="1" dirty="0" err="1">
                <a:solidFill>
                  <a:srgbClr val="A7190E"/>
                </a:solidFill>
                <a:latin typeface="Courier New" pitchFamily="49" charset="0"/>
                <a:cs typeface="Courier New" pitchFamily="49" charset="0"/>
              </a:rPr>
              <a:t>throw</a:t>
            </a:r>
            <a:r>
              <a:rPr lang="pl-PL" sz="2400" b="1" dirty="0">
                <a:solidFill>
                  <a:srgbClr val="A7190E"/>
                </a:solidFill>
                <a:latin typeface="Courier New" pitchFamily="49" charset="0"/>
                <a:cs typeface="Courier New" pitchFamily="49" charset="0"/>
              </a:rPr>
              <a:t> </a:t>
            </a:r>
            <a:r>
              <a:rPr lang="pl-PL" sz="2400" b="1" dirty="0" err="1">
                <a:solidFill>
                  <a:srgbClr val="A7190E"/>
                </a:solidFill>
                <a:latin typeface="Courier New" pitchFamily="49" charset="0"/>
                <a:cs typeface="Courier New" pitchFamily="49" charset="0"/>
              </a:rPr>
              <a:t>new</a:t>
            </a:r>
            <a:r>
              <a:rPr lang="pl-PL" sz="2400" b="1" dirty="0">
                <a:solidFill>
                  <a:srgbClr val="A7190E"/>
                </a:solidFill>
                <a:latin typeface="Courier New" pitchFamily="49" charset="0"/>
                <a:cs typeface="Courier New" pitchFamily="49" charset="0"/>
              </a:rPr>
              <a:t> </a:t>
            </a:r>
            <a:r>
              <a:rPr lang="pl-PL" sz="2400" b="1" dirty="0" err="1">
                <a:solidFill>
                  <a:srgbClr val="A7190E"/>
                </a:solidFill>
                <a:latin typeface="Courier New" pitchFamily="49" charset="0"/>
                <a:cs typeface="Courier New" pitchFamily="49" charset="0"/>
              </a:rPr>
              <a:t>IndexOutOfRangeException</a:t>
            </a:r>
            <a:r>
              <a:rPr lang="pl-PL" sz="2400" b="1" dirty="0" smtClean="0">
                <a:solidFill>
                  <a:srgbClr val="A7190E"/>
                </a:solidFill>
                <a:latin typeface="Courier New" pitchFamily="49" charset="0"/>
                <a:cs typeface="Courier New" pitchFamily="49" charset="0"/>
              </a:rPr>
              <a:t>();</a:t>
            </a:r>
            <a:endParaRPr lang="pl-PL" sz="2400" dirty="0" smtClean="0">
              <a:solidFill>
                <a:srgbClr val="A7190E"/>
              </a:solidFill>
            </a:endParaRPr>
          </a:p>
          <a:p>
            <a:r>
              <a:rPr lang="pl-PL" sz="2400" dirty="0" smtClean="0"/>
              <a:t>Przykład: Poprawiony przykład 4 z </a:t>
            </a:r>
            <a:r>
              <a:rPr lang="pl-PL" sz="2400" dirty="0" err="1" smtClean="0"/>
              <a:t>indekserami</a:t>
            </a:r>
            <a:endParaRPr lang="pl-PL" sz="2400" smtClean="0"/>
          </a:p>
          <a:p>
            <a:endParaRPr lang="pl-PL" sz="2400" dirty="0"/>
          </a:p>
        </p:txBody>
      </p:sp>
    </p:spTree>
    <p:extLst>
      <p:ext uri="{BB962C8B-B14F-4D97-AF65-F5344CB8AC3E}">
        <p14:creationId xmlns:p14="http://schemas.microsoft.com/office/powerpoint/2010/main" val="161843640"/>
      </p:ext>
    </p:extLst>
  </p:cSld>
  <p:clrMapOvr>
    <a:masterClrMapping/>
  </p:clrMapOvr>
  <p:transition>
    <p:randomBa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pPr algn="ctr"/>
            <a:r>
              <a:rPr lang="pl-PL" sz="2800" dirty="0" smtClean="0"/>
              <a:t>Język C#</a:t>
            </a:r>
            <a:br>
              <a:rPr lang="pl-PL" sz="2800" dirty="0" smtClean="0"/>
            </a:br>
            <a:r>
              <a:rPr lang="pl-PL" sz="2800" dirty="0" smtClean="0"/>
              <a:t>Składowe klasy / właściwości i </a:t>
            </a:r>
            <a:r>
              <a:rPr lang="pl-PL" sz="2800" dirty="0" err="1" smtClean="0"/>
              <a:t>akcesory</a:t>
            </a:r>
            <a:endParaRPr lang="pl-PL" sz="2800" dirty="0"/>
          </a:p>
        </p:txBody>
      </p:sp>
      <p:sp>
        <p:nvSpPr>
          <p:cNvPr id="3" name="Symbol zastępczy zawartości 2"/>
          <p:cNvSpPr>
            <a:spLocks noGrp="1"/>
          </p:cNvSpPr>
          <p:nvPr>
            <p:ph idx="1"/>
          </p:nvPr>
        </p:nvSpPr>
        <p:spPr/>
        <p:txBody>
          <a:bodyPr/>
          <a:lstStyle/>
          <a:p>
            <a:r>
              <a:rPr lang="pl-PL" sz="2800" dirty="0" smtClean="0"/>
              <a:t>Właściwości (</a:t>
            </a:r>
            <a:r>
              <a:rPr lang="pl-PL" sz="2800" dirty="0" err="1" smtClean="0"/>
              <a:t>property</a:t>
            </a:r>
            <a:r>
              <a:rPr lang="pl-PL" sz="2800" dirty="0" smtClean="0"/>
              <a:t>) to składowe umożliwiające dostęp do cechy obiektu lub klasy</a:t>
            </a:r>
          </a:p>
          <a:p>
            <a:r>
              <a:rPr lang="pl-PL" sz="2800" dirty="0" smtClean="0"/>
              <a:t>Właściwości posiadają </a:t>
            </a:r>
            <a:r>
              <a:rPr lang="pl-PL" sz="2800" b="1" dirty="0" err="1" smtClean="0"/>
              <a:t>akcesory</a:t>
            </a:r>
            <a:r>
              <a:rPr lang="pl-PL" sz="2800" dirty="0" smtClean="0"/>
              <a:t> (</a:t>
            </a:r>
            <a:r>
              <a:rPr lang="pl-PL" sz="2800" dirty="0" err="1" smtClean="0"/>
              <a:t>accessors</a:t>
            </a:r>
            <a:r>
              <a:rPr lang="pl-PL" sz="2800" dirty="0" smtClean="0"/>
              <a:t>) określające instrukcje, które mają być wykonane gdy ich wartości są odczytywane lub zapisywane.</a:t>
            </a:r>
          </a:p>
          <a:p>
            <a:r>
              <a:rPr lang="pl-PL" sz="2800" dirty="0" smtClean="0"/>
              <a:t>Z punktu widzenia programisty właściwości to metody a z punktu widzenia klienta klasy to pola typu dane.</a:t>
            </a:r>
          </a:p>
          <a:p>
            <a:r>
              <a:rPr lang="pl-PL" sz="2800" dirty="0" err="1" smtClean="0"/>
              <a:t>Akcesory</a:t>
            </a:r>
            <a:r>
              <a:rPr lang="pl-PL" sz="2800" dirty="0" smtClean="0"/>
              <a:t>: </a:t>
            </a:r>
            <a:r>
              <a:rPr lang="pl-PL" sz="2800" b="1" dirty="0" smtClean="0"/>
              <a:t>set</a:t>
            </a:r>
            <a:r>
              <a:rPr lang="pl-PL" sz="2800" dirty="0" smtClean="0"/>
              <a:t> oraz </a:t>
            </a:r>
            <a:r>
              <a:rPr lang="pl-PL" sz="2800" b="1" dirty="0" err="1" smtClean="0"/>
              <a:t>get</a:t>
            </a:r>
            <a:r>
              <a:rPr lang="pl-PL" sz="2800" dirty="0" smtClean="0"/>
              <a:t>.</a:t>
            </a:r>
          </a:p>
          <a:p>
            <a:endParaRPr lang="pl-PL" sz="2800" dirty="0"/>
          </a:p>
        </p:txBody>
      </p:sp>
    </p:spTree>
    <p:extLst>
      <p:ext uri="{BB962C8B-B14F-4D97-AF65-F5344CB8AC3E}">
        <p14:creationId xmlns:p14="http://schemas.microsoft.com/office/powerpoint/2010/main" val="3049080941"/>
      </p:ext>
    </p:extLst>
  </p:cSld>
  <p:clrMapOvr>
    <a:masterClrMapping/>
  </p:clrMapOvr>
  <p:transition>
    <p:randomBa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Properties</a:t>
            </a:r>
            <a:r>
              <a:rPr lang="pl-PL" dirty="0" smtClean="0"/>
              <a:t> and </a:t>
            </a:r>
            <a:r>
              <a:rPr lang="pl-PL" dirty="0" err="1" smtClean="0"/>
              <a:t>accessors</a:t>
            </a:r>
            <a:endParaRPr lang="pl-PL" dirty="0"/>
          </a:p>
        </p:txBody>
      </p:sp>
      <p:sp>
        <p:nvSpPr>
          <p:cNvPr id="3" name="Symbol zastępczy zawartości 2"/>
          <p:cNvSpPr>
            <a:spLocks noGrp="1"/>
          </p:cNvSpPr>
          <p:nvPr>
            <p:ph idx="1"/>
          </p:nvPr>
        </p:nvSpPr>
        <p:spPr/>
        <p:txBody>
          <a:bodyPr/>
          <a:lstStyle/>
          <a:p>
            <a:r>
              <a:rPr lang="en-US" sz="2000" dirty="0" smtClean="0">
                <a:effectLst/>
              </a:rPr>
              <a:t>Properties combine aspects of both fields and methods. To the user of an object, a property appears to be a field, accessing the property requires the same syntax. To the implementer of a class, a property is one or two code blocks, representing a get </a:t>
            </a:r>
            <a:r>
              <a:rPr lang="en-US" sz="2000" dirty="0" err="1" smtClean="0">
                <a:effectLst/>
              </a:rPr>
              <a:t>accessor</a:t>
            </a:r>
            <a:r>
              <a:rPr lang="en-US" sz="2000" dirty="0" smtClean="0">
                <a:effectLst/>
              </a:rPr>
              <a:t> and/or a set </a:t>
            </a:r>
            <a:r>
              <a:rPr lang="en-US" sz="2000" dirty="0" err="1" smtClean="0">
                <a:effectLst/>
              </a:rPr>
              <a:t>accessor</a:t>
            </a:r>
            <a:r>
              <a:rPr lang="en-US" sz="2000" dirty="0" smtClean="0">
                <a:effectLst/>
              </a:rPr>
              <a:t>. </a:t>
            </a:r>
            <a:endParaRPr lang="pl-PL" sz="2000" dirty="0" smtClean="0">
              <a:effectLst/>
            </a:endParaRPr>
          </a:p>
          <a:p>
            <a:r>
              <a:rPr lang="en-US" sz="2000" dirty="0" smtClean="0">
                <a:effectLst/>
              </a:rPr>
              <a:t>The code block for the </a:t>
            </a:r>
            <a:r>
              <a:rPr lang="en-US" sz="2000" b="1" dirty="0" smtClean="0">
                <a:effectLst/>
              </a:rPr>
              <a:t>get</a:t>
            </a:r>
            <a:r>
              <a:rPr lang="en-US" sz="2000" dirty="0" smtClean="0">
                <a:effectLst/>
              </a:rPr>
              <a:t> </a:t>
            </a:r>
            <a:r>
              <a:rPr lang="en-US" sz="2000" dirty="0" err="1" smtClean="0">
                <a:effectLst/>
              </a:rPr>
              <a:t>accessor</a:t>
            </a:r>
            <a:r>
              <a:rPr lang="en-US" sz="2000" dirty="0" smtClean="0">
                <a:effectLst/>
              </a:rPr>
              <a:t> is executed when the property is read</a:t>
            </a:r>
            <a:r>
              <a:rPr lang="pl-PL" sz="2000" dirty="0" smtClean="0">
                <a:effectLst/>
              </a:rPr>
              <a:t>.</a:t>
            </a:r>
          </a:p>
          <a:p>
            <a:r>
              <a:rPr lang="pl-PL" sz="2000" dirty="0" smtClean="0">
                <a:effectLst/>
              </a:rPr>
              <a:t>T</a:t>
            </a:r>
            <a:r>
              <a:rPr lang="en-US" sz="2000" dirty="0" smtClean="0">
                <a:effectLst/>
              </a:rPr>
              <a:t>he code block for the </a:t>
            </a:r>
            <a:r>
              <a:rPr lang="en-US" sz="2000" b="1" dirty="0" smtClean="0">
                <a:effectLst/>
              </a:rPr>
              <a:t>set</a:t>
            </a:r>
            <a:r>
              <a:rPr lang="en-US" sz="2000" dirty="0" smtClean="0">
                <a:effectLst/>
              </a:rPr>
              <a:t> </a:t>
            </a:r>
            <a:r>
              <a:rPr lang="en-US" sz="2000" dirty="0" err="1" smtClean="0">
                <a:effectLst/>
              </a:rPr>
              <a:t>accessor</a:t>
            </a:r>
            <a:r>
              <a:rPr lang="en-US" sz="2000" dirty="0" smtClean="0">
                <a:effectLst/>
              </a:rPr>
              <a:t> is executed when the property is assigned a new value. </a:t>
            </a:r>
            <a:endParaRPr lang="pl-PL" sz="2000" dirty="0" smtClean="0">
              <a:effectLst/>
            </a:endParaRPr>
          </a:p>
          <a:p>
            <a:r>
              <a:rPr lang="en-US" sz="2000" dirty="0" smtClean="0">
                <a:effectLst/>
              </a:rPr>
              <a:t>A property without a set </a:t>
            </a:r>
            <a:r>
              <a:rPr lang="en-US" sz="2000" dirty="0" err="1" smtClean="0">
                <a:effectLst/>
              </a:rPr>
              <a:t>accessor</a:t>
            </a:r>
            <a:r>
              <a:rPr lang="en-US" sz="2000" dirty="0" smtClean="0">
                <a:effectLst/>
              </a:rPr>
              <a:t> is considered read-only. </a:t>
            </a:r>
            <a:endParaRPr lang="pl-PL" sz="2000" dirty="0" smtClean="0">
              <a:effectLst/>
            </a:endParaRPr>
          </a:p>
          <a:p>
            <a:r>
              <a:rPr lang="en-US" sz="2000" dirty="0" smtClean="0">
                <a:effectLst/>
              </a:rPr>
              <a:t>A property without a get </a:t>
            </a:r>
            <a:r>
              <a:rPr lang="en-US" sz="2000" dirty="0" err="1" smtClean="0">
                <a:effectLst/>
              </a:rPr>
              <a:t>accessor</a:t>
            </a:r>
            <a:r>
              <a:rPr lang="en-US" sz="2000" dirty="0" smtClean="0">
                <a:effectLst/>
              </a:rPr>
              <a:t> is considered write-only. </a:t>
            </a:r>
            <a:endParaRPr lang="pl-PL" sz="2000" dirty="0" smtClean="0">
              <a:effectLst/>
            </a:endParaRPr>
          </a:p>
          <a:p>
            <a:r>
              <a:rPr lang="en-US" sz="2000" dirty="0" smtClean="0">
                <a:effectLst/>
              </a:rPr>
              <a:t>A property that has both </a:t>
            </a:r>
            <a:r>
              <a:rPr lang="en-US" sz="2000" dirty="0" err="1" smtClean="0">
                <a:effectLst/>
              </a:rPr>
              <a:t>accessors</a:t>
            </a:r>
            <a:r>
              <a:rPr lang="en-US" sz="2000" dirty="0" smtClean="0">
                <a:effectLst/>
              </a:rPr>
              <a:t> is read-write.</a:t>
            </a:r>
          </a:p>
        </p:txBody>
      </p:sp>
    </p:spTree>
    <p:extLst>
      <p:ext uri="{BB962C8B-B14F-4D97-AF65-F5344CB8AC3E}">
        <p14:creationId xmlns:p14="http://schemas.microsoft.com/office/powerpoint/2010/main" val="3226017843"/>
      </p:ext>
    </p:extLst>
  </p:cSld>
  <p:clrMapOvr>
    <a:masterClrMapping/>
  </p:clrMapOvr>
  <p:transition>
    <p:randomBa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Properties</a:t>
            </a:r>
            <a:r>
              <a:rPr lang="pl-PL" dirty="0" smtClean="0"/>
              <a:t> and </a:t>
            </a:r>
            <a:r>
              <a:rPr lang="pl-PL" dirty="0" err="1" smtClean="0"/>
              <a:t>accessors</a:t>
            </a:r>
            <a:endParaRPr lang="pl-PL" dirty="0"/>
          </a:p>
        </p:txBody>
      </p:sp>
      <p:sp>
        <p:nvSpPr>
          <p:cNvPr id="3" name="Symbol zastępczy zawartości 2"/>
          <p:cNvSpPr>
            <a:spLocks noGrp="1"/>
          </p:cNvSpPr>
          <p:nvPr>
            <p:ph idx="1"/>
          </p:nvPr>
        </p:nvSpPr>
        <p:spPr/>
        <p:txBody>
          <a:bodyPr/>
          <a:lstStyle/>
          <a:p>
            <a:r>
              <a:rPr lang="en-US" sz="2400" dirty="0" smtClean="0">
                <a:effectLst/>
              </a:rPr>
              <a:t>Unlike fields, properties are not classified as variables. </a:t>
            </a:r>
            <a:endParaRPr lang="pl-PL" sz="2400" dirty="0" smtClean="0">
              <a:effectLst/>
            </a:endParaRPr>
          </a:p>
          <a:p>
            <a:r>
              <a:rPr lang="en-US" sz="2400" dirty="0" smtClean="0">
                <a:effectLst/>
              </a:rPr>
              <a:t>Properties have many uses: </a:t>
            </a:r>
            <a:endParaRPr lang="pl-PL" sz="2400" dirty="0" smtClean="0">
              <a:effectLst/>
            </a:endParaRPr>
          </a:p>
          <a:p>
            <a:pPr lvl="1"/>
            <a:r>
              <a:rPr lang="en-US" sz="2000" dirty="0" smtClean="0">
                <a:effectLst/>
              </a:rPr>
              <a:t>they can validate data before allowing a change; </a:t>
            </a:r>
            <a:endParaRPr lang="pl-PL" sz="2000" dirty="0" smtClean="0">
              <a:effectLst/>
            </a:endParaRPr>
          </a:p>
          <a:p>
            <a:pPr lvl="1"/>
            <a:r>
              <a:rPr lang="en-US" sz="2000" dirty="0" smtClean="0">
                <a:effectLst/>
              </a:rPr>
              <a:t>they can transparently expose data on a class where that data is actually retrieved from some other source, such as a database; </a:t>
            </a:r>
            <a:endParaRPr lang="pl-PL" sz="2000" dirty="0" smtClean="0">
              <a:effectLst/>
            </a:endParaRPr>
          </a:p>
          <a:p>
            <a:pPr lvl="1"/>
            <a:r>
              <a:rPr lang="en-US" sz="2000" dirty="0" smtClean="0">
                <a:effectLst/>
              </a:rPr>
              <a:t>they can take an action when data is changed, such as raising an event, or changing the value of other fields.</a:t>
            </a:r>
          </a:p>
          <a:p>
            <a:r>
              <a:rPr lang="en-US" sz="2400" dirty="0" smtClean="0">
                <a:effectLst/>
              </a:rPr>
              <a:t>Properties are declared in the class block by specifying the access level of the field, followed by the type of the property, followed by the name of the property, and followed by a code block that declares a get-</a:t>
            </a:r>
            <a:r>
              <a:rPr lang="en-US" sz="2400" dirty="0" err="1" smtClean="0">
                <a:effectLst/>
              </a:rPr>
              <a:t>accessor</a:t>
            </a:r>
            <a:r>
              <a:rPr lang="en-US" sz="2400" dirty="0" smtClean="0">
                <a:effectLst/>
              </a:rPr>
              <a:t> and/or a set </a:t>
            </a:r>
            <a:r>
              <a:rPr lang="en-US" sz="2400" dirty="0" err="1" smtClean="0">
                <a:effectLst/>
              </a:rPr>
              <a:t>accessor</a:t>
            </a:r>
            <a:r>
              <a:rPr lang="en-US" sz="2400" dirty="0" smtClean="0">
                <a:effectLst/>
              </a:rPr>
              <a:t>.</a:t>
            </a:r>
          </a:p>
          <a:p>
            <a:endParaRPr lang="pl-PL" sz="2400" dirty="0" smtClean="0"/>
          </a:p>
          <a:p>
            <a:pPr marL="0" indent="0">
              <a:buNone/>
            </a:pPr>
            <a:endParaRPr lang="pl-PL" sz="2400" dirty="0"/>
          </a:p>
        </p:txBody>
      </p:sp>
    </p:spTree>
    <p:extLst>
      <p:ext uri="{BB962C8B-B14F-4D97-AF65-F5344CB8AC3E}">
        <p14:creationId xmlns:p14="http://schemas.microsoft.com/office/powerpoint/2010/main" val="943831739"/>
      </p:ext>
    </p:extLst>
  </p:cSld>
  <p:clrMapOvr>
    <a:masterClrMapping/>
  </p:clrMapOvr>
  <p:transition>
    <p:randomBa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Przykład 1</a:t>
            </a:r>
            <a:endParaRPr lang="pl-PL" dirty="0"/>
          </a:p>
        </p:txBody>
      </p:sp>
      <p:sp>
        <p:nvSpPr>
          <p:cNvPr id="3" name="Symbol zastępczy zawartości 2"/>
          <p:cNvSpPr>
            <a:spLocks noGrp="1"/>
          </p:cNvSpPr>
          <p:nvPr>
            <p:ph idx="1"/>
          </p:nvPr>
        </p:nvSpPr>
        <p:spPr>
          <a:xfrm>
            <a:off x="611188" y="1881188"/>
            <a:ext cx="3816796" cy="4860925"/>
          </a:xfrm>
        </p:spPr>
        <p:txBody>
          <a:bodyPr/>
          <a:lstStyle/>
          <a:p>
            <a:r>
              <a:rPr lang="en-US" sz="1800" dirty="0" smtClean="0">
                <a:effectLst/>
              </a:rPr>
              <a:t>In this example, Month is declared as a property so that the set </a:t>
            </a:r>
            <a:r>
              <a:rPr lang="en-US" sz="1800" dirty="0" err="1" smtClean="0">
                <a:effectLst/>
              </a:rPr>
              <a:t>accessor</a:t>
            </a:r>
            <a:r>
              <a:rPr lang="en-US" sz="1800" dirty="0" smtClean="0">
                <a:effectLst/>
              </a:rPr>
              <a:t> can make sure that the Month value is set between 1 and 12. The Month property uses a private field to track the actual value. The real location of a property's data is often referred to as the property's "backing store." It is common for properties to use private fields as a backing store. The field is marked private in order to make sure that it can only be changed by calling the property.</a:t>
            </a:r>
            <a:endParaRPr lang="pl-PL" sz="1800" dirty="0"/>
          </a:p>
        </p:txBody>
      </p:sp>
      <p:sp>
        <p:nvSpPr>
          <p:cNvPr id="4" name="pole tekstowe 3"/>
          <p:cNvSpPr txBox="1"/>
          <p:nvPr/>
        </p:nvSpPr>
        <p:spPr>
          <a:xfrm>
            <a:off x="1691680" y="1700808"/>
            <a:ext cx="7344370" cy="5078313"/>
          </a:xfrm>
          <a:prstGeom prst="rect">
            <a:avLst/>
          </a:prstGeom>
          <a:solidFill>
            <a:schemeClr val="accent2"/>
          </a:solidFill>
          <a:ln w="28575">
            <a:solidFill>
              <a:schemeClr val="accent1"/>
            </a:solidFill>
          </a:ln>
        </p:spPr>
        <p:txBody>
          <a:bodyPr wrap="square" rtlCol="0">
            <a:spAutoFit/>
          </a:bodyPr>
          <a:lstStyle/>
          <a:p>
            <a:pPr algn="l"/>
            <a:r>
              <a:rPr lang="en-US" dirty="0" smtClean="0">
                <a:effectLst/>
                <a:latin typeface="Courier New" pitchFamily="49" charset="0"/>
                <a:cs typeface="Courier New" pitchFamily="49" charset="0"/>
              </a:rPr>
              <a:t>public class Date </a:t>
            </a:r>
            <a:endParaRPr lang="pl-PL" dirty="0" smtClean="0">
              <a:effectLst/>
              <a:latin typeface="Courier New" pitchFamily="49" charset="0"/>
              <a:cs typeface="Courier New" pitchFamily="49" charset="0"/>
            </a:endParaRPr>
          </a:p>
          <a:p>
            <a:pPr algn="l"/>
            <a:r>
              <a:rPr lang="en-US" dirty="0" smtClean="0">
                <a:effectLst/>
                <a:latin typeface="Courier New" pitchFamily="49" charset="0"/>
                <a:cs typeface="Courier New" pitchFamily="49" charset="0"/>
              </a:rPr>
              <a:t>{ </a:t>
            </a:r>
            <a:endParaRPr lang="pl-PL" dirty="0" smtClean="0">
              <a:effectLst/>
              <a:latin typeface="Courier New" pitchFamily="49" charset="0"/>
              <a:cs typeface="Courier New" pitchFamily="49" charset="0"/>
            </a:endParaRPr>
          </a:p>
          <a:p>
            <a:pPr algn="l"/>
            <a:r>
              <a:rPr lang="pl-PL" dirty="0">
                <a:latin typeface="Courier New" pitchFamily="49" charset="0"/>
                <a:cs typeface="Courier New" pitchFamily="49" charset="0"/>
              </a:rPr>
              <a:t>	</a:t>
            </a:r>
            <a:r>
              <a:rPr lang="en-US" dirty="0" smtClean="0">
                <a:effectLst/>
                <a:latin typeface="Courier New" pitchFamily="49" charset="0"/>
                <a:cs typeface="Courier New" pitchFamily="49" charset="0"/>
              </a:rPr>
              <a:t>private </a:t>
            </a:r>
            <a:r>
              <a:rPr lang="en-US" dirty="0" err="1" smtClean="0">
                <a:effectLst/>
                <a:latin typeface="Courier New" pitchFamily="49" charset="0"/>
                <a:cs typeface="Courier New" pitchFamily="49" charset="0"/>
              </a:rPr>
              <a:t>int</a:t>
            </a:r>
            <a:r>
              <a:rPr lang="en-US" dirty="0" smtClean="0">
                <a:effectLst/>
                <a:latin typeface="Courier New" pitchFamily="49" charset="0"/>
                <a:cs typeface="Courier New" pitchFamily="49" charset="0"/>
              </a:rPr>
              <a:t> month = 7; //"backing store" </a:t>
            </a:r>
            <a:endParaRPr lang="pl-PL" dirty="0" smtClean="0">
              <a:effectLst/>
              <a:latin typeface="Courier New" pitchFamily="49" charset="0"/>
              <a:cs typeface="Courier New" pitchFamily="49" charset="0"/>
            </a:endParaRPr>
          </a:p>
          <a:p>
            <a:pPr algn="l"/>
            <a:r>
              <a:rPr lang="pl-PL" dirty="0">
                <a:latin typeface="Courier New" pitchFamily="49" charset="0"/>
                <a:cs typeface="Courier New" pitchFamily="49" charset="0"/>
              </a:rPr>
              <a:t>	</a:t>
            </a:r>
            <a:r>
              <a:rPr lang="en-US" dirty="0" smtClean="0">
                <a:effectLst/>
                <a:latin typeface="Courier New" pitchFamily="49" charset="0"/>
                <a:cs typeface="Courier New" pitchFamily="49" charset="0"/>
              </a:rPr>
              <a:t>public </a:t>
            </a:r>
            <a:r>
              <a:rPr lang="en-US" dirty="0" err="1" smtClean="0">
                <a:effectLst/>
                <a:latin typeface="Courier New" pitchFamily="49" charset="0"/>
                <a:cs typeface="Courier New" pitchFamily="49" charset="0"/>
              </a:rPr>
              <a:t>int</a:t>
            </a:r>
            <a:r>
              <a:rPr lang="en-US" dirty="0" smtClean="0">
                <a:effectLst/>
                <a:latin typeface="Courier New" pitchFamily="49" charset="0"/>
                <a:cs typeface="Courier New" pitchFamily="49" charset="0"/>
              </a:rPr>
              <a:t> Month </a:t>
            </a:r>
            <a:endParaRPr lang="pl-PL" dirty="0" smtClean="0">
              <a:effectLst/>
              <a:latin typeface="Courier New" pitchFamily="49" charset="0"/>
              <a:cs typeface="Courier New" pitchFamily="49" charset="0"/>
            </a:endParaRPr>
          </a:p>
          <a:p>
            <a:pPr algn="l"/>
            <a:r>
              <a:rPr lang="pl-PL" dirty="0">
                <a:latin typeface="Courier New" pitchFamily="49" charset="0"/>
                <a:cs typeface="Courier New" pitchFamily="49" charset="0"/>
              </a:rPr>
              <a:t>	</a:t>
            </a:r>
            <a:r>
              <a:rPr lang="en-US" dirty="0" smtClean="0">
                <a:effectLst/>
                <a:latin typeface="Courier New" pitchFamily="49" charset="0"/>
                <a:cs typeface="Courier New" pitchFamily="49" charset="0"/>
              </a:rPr>
              <a:t>{ </a:t>
            </a:r>
            <a:endParaRPr lang="pl-PL" dirty="0" smtClean="0">
              <a:effectLst/>
              <a:latin typeface="Courier New" pitchFamily="49" charset="0"/>
              <a:cs typeface="Courier New" pitchFamily="49" charset="0"/>
            </a:endParaRPr>
          </a:p>
          <a:p>
            <a:pPr algn="l"/>
            <a:r>
              <a:rPr lang="pl-PL" dirty="0">
                <a:latin typeface="Courier New" pitchFamily="49" charset="0"/>
                <a:cs typeface="Courier New" pitchFamily="49" charset="0"/>
              </a:rPr>
              <a:t>	</a:t>
            </a:r>
            <a:r>
              <a:rPr lang="pl-PL" dirty="0" smtClean="0">
                <a:latin typeface="Courier New" pitchFamily="49" charset="0"/>
                <a:cs typeface="Courier New" pitchFamily="49" charset="0"/>
              </a:rPr>
              <a:t>	</a:t>
            </a:r>
            <a:r>
              <a:rPr lang="en-US" dirty="0" smtClean="0">
                <a:effectLst/>
                <a:latin typeface="Courier New" pitchFamily="49" charset="0"/>
                <a:cs typeface="Courier New" pitchFamily="49" charset="0"/>
              </a:rPr>
              <a:t>get </a:t>
            </a:r>
            <a:endParaRPr lang="pl-PL" dirty="0" smtClean="0">
              <a:effectLst/>
              <a:latin typeface="Courier New" pitchFamily="49" charset="0"/>
              <a:cs typeface="Courier New" pitchFamily="49" charset="0"/>
            </a:endParaRPr>
          </a:p>
          <a:p>
            <a:pPr algn="l"/>
            <a:r>
              <a:rPr lang="pl-PL" dirty="0">
                <a:latin typeface="Courier New" pitchFamily="49" charset="0"/>
                <a:cs typeface="Courier New" pitchFamily="49" charset="0"/>
              </a:rPr>
              <a:t>	</a:t>
            </a:r>
            <a:r>
              <a:rPr lang="pl-PL" dirty="0" smtClean="0">
                <a:latin typeface="Courier New" pitchFamily="49" charset="0"/>
                <a:cs typeface="Courier New" pitchFamily="49" charset="0"/>
              </a:rPr>
              <a:t>	</a:t>
            </a:r>
            <a:r>
              <a:rPr lang="en-US" dirty="0" smtClean="0">
                <a:effectLst/>
                <a:latin typeface="Courier New" pitchFamily="49" charset="0"/>
                <a:cs typeface="Courier New" pitchFamily="49" charset="0"/>
              </a:rPr>
              <a:t>{ </a:t>
            </a:r>
            <a:endParaRPr lang="pl-PL" dirty="0" smtClean="0">
              <a:effectLst/>
              <a:latin typeface="Courier New" pitchFamily="49" charset="0"/>
              <a:cs typeface="Courier New" pitchFamily="49" charset="0"/>
            </a:endParaRPr>
          </a:p>
          <a:p>
            <a:pPr algn="l"/>
            <a:r>
              <a:rPr lang="pl-PL" dirty="0">
                <a:latin typeface="Courier New" pitchFamily="49" charset="0"/>
                <a:cs typeface="Courier New" pitchFamily="49" charset="0"/>
              </a:rPr>
              <a:t>	</a:t>
            </a:r>
            <a:r>
              <a:rPr lang="pl-PL" dirty="0" smtClean="0">
                <a:latin typeface="Courier New" pitchFamily="49" charset="0"/>
                <a:cs typeface="Courier New" pitchFamily="49" charset="0"/>
              </a:rPr>
              <a:t>		</a:t>
            </a:r>
            <a:r>
              <a:rPr lang="en-US" dirty="0" smtClean="0">
                <a:effectLst/>
                <a:latin typeface="Courier New" pitchFamily="49" charset="0"/>
                <a:cs typeface="Courier New" pitchFamily="49" charset="0"/>
              </a:rPr>
              <a:t>return month; </a:t>
            </a:r>
            <a:endParaRPr lang="pl-PL" dirty="0" smtClean="0">
              <a:effectLst/>
              <a:latin typeface="Courier New" pitchFamily="49" charset="0"/>
              <a:cs typeface="Courier New" pitchFamily="49" charset="0"/>
            </a:endParaRPr>
          </a:p>
          <a:p>
            <a:pPr algn="l"/>
            <a:r>
              <a:rPr lang="pl-PL" dirty="0">
                <a:latin typeface="Courier New" pitchFamily="49" charset="0"/>
                <a:cs typeface="Courier New" pitchFamily="49" charset="0"/>
              </a:rPr>
              <a:t>	</a:t>
            </a:r>
            <a:r>
              <a:rPr lang="pl-PL" dirty="0" smtClean="0">
                <a:latin typeface="Courier New" pitchFamily="49" charset="0"/>
                <a:cs typeface="Courier New" pitchFamily="49" charset="0"/>
              </a:rPr>
              <a:t>	</a:t>
            </a:r>
            <a:r>
              <a:rPr lang="en-US" dirty="0" smtClean="0">
                <a:effectLst/>
                <a:latin typeface="Courier New" pitchFamily="49" charset="0"/>
                <a:cs typeface="Courier New" pitchFamily="49" charset="0"/>
              </a:rPr>
              <a:t>} </a:t>
            </a:r>
            <a:endParaRPr lang="pl-PL" dirty="0" smtClean="0">
              <a:effectLst/>
              <a:latin typeface="Courier New" pitchFamily="49" charset="0"/>
              <a:cs typeface="Courier New" pitchFamily="49" charset="0"/>
            </a:endParaRPr>
          </a:p>
          <a:p>
            <a:pPr algn="l"/>
            <a:r>
              <a:rPr lang="pl-PL" dirty="0">
                <a:latin typeface="Courier New" pitchFamily="49" charset="0"/>
                <a:cs typeface="Courier New" pitchFamily="49" charset="0"/>
              </a:rPr>
              <a:t>	</a:t>
            </a:r>
            <a:r>
              <a:rPr lang="pl-PL" dirty="0" smtClean="0">
                <a:latin typeface="Courier New" pitchFamily="49" charset="0"/>
                <a:cs typeface="Courier New" pitchFamily="49" charset="0"/>
              </a:rPr>
              <a:t>	</a:t>
            </a:r>
            <a:r>
              <a:rPr lang="en-US" dirty="0" smtClean="0">
                <a:effectLst/>
                <a:latin typeface="Courier New" pitchFamily="49" charset="0"/>
                <a:cs typeface="Courier New" pitchFamily="49" charset="0"/>
              </a:rPr>
              <a:t>set </a:t>
            </a:r>
            <a:endParaRPr lang="pl-PL" dirty="0" smtClean="0">
              <a:effectLst/>
              <a:latin typeface="Courier New" pitchFamily="49" charset="0"/>
              <a:cs typeface="Courier New" pitchFamily="49" charset="0"/>
            </a:endParaRPr>
          </a:p>
          <a:p>
            <a:pPr algn="l"/>
            <a:r>
              <a:rPr lang="pl-PL" dirty="0">
                <a:latin typeface="Courier New" pitchFamily="49" charset="0"/>
                <a:cs typeface="Courier New" pitchFamily="49" charset="0"/>
              </a:rPr>
              <a:t>	</a:t>
            </a:r>
            <a:r>
              <a:rPr lang="pl-PL" dirty="0" smtClean="0">
                <a:latin typeface="Courier New" pitchFamily="49" charset="0"/>
                <a:cs typeface="Courier New" pitchFamily="49" charset="0"/>
              </a:rPr>
              <a:t>	</a:t>
            </a:r>
            <a:r>
              <a:rPr lang="en-US" dirty="0" smtClean="0">
                <a:effectLst/>
                <a:latin typeface="Courier New" pitchFamily="49" charset="0"/>
                <a:cs typeface="Courier New" pitchFamily="49" charset="0"/>
              </a:rPr>
              <a:t>{ </a:t>
            </a:r>
            <a:endParaRPr lang="pl-PL" dirty="0" smtClean="0">
              <a:effectLst/>
              <a:latin typeface="Courier New" pitchFamily="49" charset="0"/>
              <a:cs typeface="Courier New" pitchFamily="49" charset="0"/>
            </a:endParaRPr>
          </a:p>
          <a:p>
            <a:pPr algn="l"/>
            <a:r>
              <a:rPr lang="pl-PL" dirty="0">
                <a:latin typeface="Courier New" pitchFamily="49" charset="0"/>
                <a:cs typeface="Courier New" pitchFamily="49" charset="0"/>
              </a:rPr>
              <a:t>	</a:t>
            </a:r>
            <a:r>
              <a:rPr lang="pl-PL" dirty="0" smtClean="0">
                <a:latin typeface="Courier New" pitchFamily="49" charset="0"/>
                <a:cs typeface="Courier New" pitchFamily="49" charset="0"/>
              </a:rPr>
              <a:t>		</a:t>
            </a:r>
            <a:r>
              <a:rPr lang="en-US" dirty="0" smtClean="0">
                <a:effectLst/>
                <a:latin typeface="Courier New" pitchFamily="49" charset="0"/>
                <a:cs typeface="Courier New" pitchFamily="49" charset="0"/>
              </a:rPr>
              <a:t>if ((value &gt; 0) &amp;&amp; (value &lt; 13)) </a:t>
            </a:r>
            <a:endParaRPr lang="pl-PL" dirty="0" smtClean="0">
              <a:effectLst/>
              <a:latin typeface="Courier New" pitchFamily="49" charset="0"/>
              <a:cs typeface="Courier New" pitchFamily="49" charset="0"/>
            </a:endParaRPr>
          </a:p>
          <a:p>
            <a:pPr algn="l"/>
            <a:r>
              <a:rPr lang="pl-PL" dirty="0">
                <a:latin typeface="Courier New" pitchFamily="49" charset="0"/>
                <a:cs typeface="Courier New" pitchFamily="49" charset="0"/>
              </a:rPr>
              <a:t>	</a:t>
            </a:r>
            <a:r>
              <a:rPr lang="pl-PL" dirty="0" smtClean="0">
                <a:latin typeface="Courier New" pitchFamily="49" charset="0"/>
                <a:cs typeface="Courier New" pitchFamily="49" charset="0"/>
              </a:rPr>
              <a:t>		</a:t>
            </a:r>
            <a:r>
              <a:rPr lang="en-US" dirty="0" smtClean="0">
                <a:effectLst/>
                <a:latin typeface="Courier New" pitchFamily="49" charset="0"/>
                <a:cs typeface="Courier New" pitchFamily="49" charset="0"/>
              </a:rPr>
              <a:t>{ </a:t>
            </a:r>
            <a:endParaRPr lang="pl-PL" dirty="0" smtClean="0">
              <a:effectLst/>
              <a:latin typeface="Courier New" pitchFamily="49" charset="0"/>
              <a:cs typeface="Courier New" pitchFamily="49" charset="0"/>
            </a:endParaRPr>
          </a:p>
          <a:p>
            <a:pPr algn="l"/>
            <a:r>
              <a:rPr lang="pl-PL" dirty="0">
                <a:latin typeface="Courier New" pitchFamily="49" charset="0"/>
                <a:cs typeface="Courier New" pitchFamily="49" charset="0"/>
              </a:rPr>
              <a:t>	</a:t>
            </a:r>
            <a:r>
              <a:rPr lang="pl-PL" dirty="0" smtClean="0">
                <a:latin typeface="Courier New" pitchFamily="49" charset="0"/>
                <a:cs typeface="Courier New" pitchFamily="49" charset="0"/>
              </a:rPr>
              <a:t>			</a:t>
            </a:r>
            <a:r>
              <a:rPr lang="en-US" dirty="0" smtClean="0">
                <a:effectLst/>
                <a:latin typeface="Courier New" pitchFamily="49" charset="0"/>
                <a:cs typeface="Courier New" pitchFamily="49" charset="0"/>
              </a:rPr>
              <a:t>month = value; </a:t>
            </a:r>
            <a:endParaRPr lang="pl-PL" dirty="0" smtClean="0">
              <a:effectLst/>
              <a:latin typeface="Courier New" pitchFamily="49" charset="0"/>
              <a:cs typeface="Courier New" pitchFamily="49" charset="0"/>
            </a:endParaRPr>
          </a:p>
          <a:p>
            <a:pPr algn="l"/>
            <a:r>
              <a:rPr lang="pl-PL" dirty="0" smtClean="0">
                <a:effectLst/>
                <a:latin typeface="Courier New" pitchFamily="49" charset="0"/>
                <a:cs typeface="Courier New" pitchFamily="49" charset="0"/>
              </a:rPr>
              <a:t>			</a:t>
            </a:r>
            <a:r>
              <a:rPr lang="en-US" dirty="0" smtClean="0">
                <a:effectLst/>
                <a:latin typeface="Courier New" pitchFamily="49" charset="0"/>
                <a:cs typeface="Courier New" pitchFamily="49" charset="0"/>
              </a:rPr>
              <a:t>} </a:t>
            </a:r>
            <a:endParaRPr lang="pl-PL" dirty="0" smtClean="0">
              <a:effectLst/>
              <a:latin typeface="Courier New" pitchFamily="49" charset="0"/>
              <a:cs typeface="Courier New" pitchFamily="49" charset="0"/>
            </a:endParaRPr>
          </a:p>
          <a:p>
            <a:pPr algn="l"/>
            <a:r>
              <a:rPr lang="pl-PL" dirty="0">
                <a:latin typeface="Courier New" pitchFamily="49" charset="0"/>
                <a:cs typeface="Courier New" pitchFamily="49" charset="0"/>
              </a:rPr>
              <a:t>	</a:t>
            </a:r>
            <a:r>
              <a:rPr lang="pl-PL" dirty="0" smtClean="0">
                <a:latin typeface="Courier New" pitchFamily="49" charset="0"/>
                <a:cs typeface="Courier New" pitchFamily="49" charset="0"/>
              </a:rPr>
              <a:t>	</a:t>
            </a:r>
            <a:r>
              <a:rPr lang="en-US" dirty="0" smtClean="0">
                <a:effectLst/>
                <a:latin typeface="Courier New" pitchFamily="49" charset="0"/>
                <a:cs typeface="Courier New" pitchFamily="49" charset="0"/>
              </a:rPr>
              <a:t>} </a:t>
            </a:r>
            <a:endParaRPr lang="pl-PL" dirty="0" smtClean="0">
              <a:effectLst/>
              <a:latin typeface="Courier New" pitchFamily="49" charset="0"/>
              <a:cs typeface="Courier New" pitchFamily="49" charset="0"/>
            </a:endParaRPr>
          </a:p>
          <a:p>
            <a:pPr algn="l"/>
            <a:r>
              <a:rPr lang="pl-PL" dirty="0">
                <a:latin typeface="Courier New" pitchFamily="49" charset="0"/>
                <a:cs typeface="Courier New" pitchFamily="49" charset="0"/>
              </a:rPr>
              <a:t>	</a:t>
            </a:r>
            <a:r>
              <a:rPr lang="en-US" dirty="0" smtClean="0">
                <a:effectLst/>
                <a:latin typeface="Courier New" pitchFamily="49" charset="0"/>
                <a:cs typeface="Courier New" pitchFamily="49" charset="0"/>
              </a:rPr>
              <a:t>} </a:t>
            </a:r>
            <a:endParaRPr lang="pl-PL" dirty="0" smtClean="0">
              <a:effectLst/>
              <a:latin typeface="Courier New" pitchFamily="49" charset="0"/>
              <a:cs typeface="Courier New" pitchFamily="49" charset="0"/>
            </a:endParaRPr>
          </a:p>
          <a:p>
            <a:pPr algn="l"/>
            <a:r>
              <a:rPr lang="en-US" dirty="0" smtClean="0">
                <a:effectLst/>
                <a:latin typeface="Courier New" pitchFamily="49" charset="0"/>
                <a:cs typeface="Courier New" pitchFamily="49" charset="0"/>
              </a:rPr>
              <a:t>} </a:t>
            </a:r>
            <a:endParaRPr lang="pl-PL" dirty="0">
              <a:latin typeface="Courier New" pitchFamily="49" charset="0"/>
              <a:cs typeface="Courier New" pitchFamily="49" charset="0"/>
            </a:endParaRPr>
          </a:p>
        </p:txBody>
      </p:sp>
    </p:spTree>
    <p:extLst>
      <p:ext uri="{BB962C8B-B14F-4D97-AF65-F5344CB8AC3E}">
        <p14:creationId xmlns:p14="http://schemas.microsoft.com/office/powerpoint/2010/main" val="3873094800"/>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Przykład 2</a:t>
            </a:r>
            <a:endParaRPr lang="pl-PL" dirty="0"/>
          </a:p>
        </p:txBody>
      </p:sp>
      <p:sp>
        <p:nvSpPr>
          <p:cNvPr id="3" name="Symbol zastępczy zawartości 2"/>
          <p:cNvSpPr>
            <a:spLocks noGrp="1"/>
          </p:cNvSpPr>
          <p:nvPr>
            <p:ph idx="1"/>
          </p:nvPr>
        </p:nvSpPr>
        <p:spPr/>
        <p:txBody>
          <a:bodyPr/>
          <a:lstStyle/>
          <a:p>
            <a:r>
              <a:rPr lang="en-US" dirty="0" smtClean="0">
                <a:effectLst/>
              </a:rPr>
              <a:t>This example demonstrates instance, static, and read-only properties. </a:t>
            </a:r>
            <a:endParaRPr lang="pl-PL" dirty="0" smtClean="0">
              <a:effectLst/>
            </a:endParaRPr>
          </a:p>
          <a:p>
            <a:r>
              <a:rPr lang="en-US" dirty="0" smtClean="0">
                <a:effectLst/>
              </a:rPr>
              <a:t>It</a:t>
            </a:r>
            <a:r>
              <a:rPr lang="pl-PL" dirty="0" smtClean="0">
                <a:effectLst/>
              </a:rPr>
              <a:t>:</a:t>
            </a:r>
          </a:p>
          <a:p>
            <a:pPr lvl="1"/>
            <a:r>
              <a:rPr lang="en-US" dirty="0" smtClean="0">
                <a:effectLst/>
              </a:rPr>
              <a:t>accepts the name of the employee from the keyboard, </a:t>
            </a:r>
            <a:endParaRPr lang="pl-PL" dirty="0" smtClean="0">
              <a:effectLst/>
            </a:endParaRPr>
          </a:p>
          <a:p>
            <a:pPr lvl="1"/>
            <a:r>
              <a:rPr lang="en-US" dirty="0" smtClean="0">
                <a:effectLst/>
              </a:rPr>
              <a:t>increments </a:t>
            </a:r>
            <a:r>
              <a:rPr lang="en-US" dirty="0" err="1" smtClean="0">
                <a:effectLst/>
              </a:rPr>
              <a:t>NumberOfEmployees</a:t>
            </a:r>
            <a:r>
              <a:rPr lang="en-US" dirty="0" smtClean="0">
                <a:effectLst/>
              </a:rPr>
              <a:t> by 1, and </a:t>
            </a:r>
            <a:endParaRPr lang="pl-PL" dirty="0" smtClean="0">
              <a:effectLst/>
            </a:endParaRPr>
          </a:p>
          <a:p>
            <a:pPr lvl="1"/>
            <a:r>
              <a:rPr lang="en-US" dirty="0" smtClean="0">
                <a:effectLst/>
              </a:rPr>
              <a:t>displays the Employee name and number.</a:t>
            </a:r>
          </a:p>
          <a:p>
            <a:endParaRPr lang="pl-PL" dirty="0"/>
          </a:p>
        </p:txBody>
      </p:sp>
    </p:spTree>
    <p:extLst>
      <p:ext uri="{BB962C8B-B14F-4D97-AF65-F5344CB8AC3E}">
        <p14:creationId xmlns:p14="http://schemas.microsoft.com/office/powerpoint/2010/main" val="852726449"/>
      </p:ext>
    </p:extLst>
  </p:cSld>
  <p:clrMapOvr>
    <a:masterClrMapping/>
  </p:clrMapOvr>
  <p:transition>
    <p:randomBa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Przykład 2, c.d.</a:t>
            </a:r>
            <a:endParaRPr lang="pl-PL" dirty="0"/>
          </a:p>
        </p:txBody>
      </p:sp>
      <p:sp>
        <p:nvSpPr>
          <p:cNvPr id="5" name="pole tekstowe 4"/>
          <p:cNvSpPr txBox="1"/>
          <p:nvPr/>
        </p:nvSpPr>
        <p:spPr>
          <a:xfrm>
            <a:off x="467544" y="1458064"/>
            <a:ext cx="8640960" cy="5355312"/>
          </a:xfrm>
          <a:prstGeom prst="rect">
            <a:avLst/>
          </a:prstGeom>
          <a:solidFill>
            <a:schemeClr val="accent6">
              <a:lumMod val="20000"/>
              <a:lumOff val="80000"/>
            </a:schemeClr>
          </a:solidFill>
          <a:ln w="28575">
            <a:solidFill>
              <a:schemeClr val="accent1"/>
            </a:solidFill>
          </a:ln>
        </p:spPr>
        <p:txBody>
          <a:bodyPr wrap="square" rtlCol="0">
            <a:spAutoFit/>
          </a:bodyPr>
          <a:lstStyle/>
          <a:p>
            <a:pPr algn="l"/>
            <a:r>
              <a:rPr lang="pl-PL" dirty="0">
                <a:latin typeface="Courier New" pitchFamily="49" charset="0"/>
                <a:cs typeface="Courier New" pitchFamily="49" charset="0"/>
              </a:rPr>
              <a:t>public </a:t>
            </a:r>
            <a:r>
              <a:rPr lang="pl-PL" dirty="0" err="1">
                <a:latin typeface="Courier New" pitchFamily="49" charset="0"/>
                <a:cs typeface="Courier New" pitchFamily="49" charset="0"/>
              </a:rPr>
              <a:t>class</a:t>
            </a:r>
            <a:r>
              <a:rPr lang="pl-PL" dirty="0">
                <a:latin typeface="Courier New" pitchFamily="49" charset="0"/>
                <a:cs typeface="Courier New" pitchFamily="49" charset="0"/>
              </a:rPr>
              <a:t> </a:t>
            </a:r>
            <a:r>
              <a:rPr lang="pl-PL" dirty="0" err="1">
                <a:latin typeface="Courier New" pitchFamily="49" charset="0"/>
                <a:cs typeface="Courier New" pitchFamily="49" charset="0"/>
              </a:rPr>
              <a:t>Employee</a:t>
            </a:r>
            <a:endParaRPr lang="pl-PL" dirty="0">
              <a:latin typeface="Courier New" pitchFamily="49" charset="0"/>
              <a:cs typeface="Courier New" pitchFamily="49" charset="0"/>
            </a:endParaRPr>
          </a:p>
          <a:p>
            <a:pPr algn="l"/>
            <a:r>
              <a:rPr lang="pl-PL" dirty="0">
                <a:latin typeface="Courier New" pitchFamily="49" charset="0"/>
                <a:cs typeface="Courier New" pitchFamily="49" charset="0"/>
              </a:rPr>
              <a:t>{</a:t>
            </a:r>
          </a:p>
          <a:p>
            <a:pPr algn="l"/>
            <a:r>
              <a:rPr lang="pl-PL" dirty="0">
                <a:latin typeface="Courier New" pitchFamily="49" charset="0"/>
                <a:cs typeface="Courier New" pitchFamily="49" charset="0"/>
              </a:rPr>
              <a:t>    public </a:t>
            </a:r>
            <a:r>
              <a:rPr lang="pl-PL" dirty="0" err="1">
                <a:latin typeface="Courier New" pitchFamily="49" charset="0"/>
                <a:cs typeface="Courier New" pitchFamily="49" charset="0"/>
              </a:rPr>
              <a:t>static</a:t>
            </a:r>
            <a:r>
              <a:rPr lang="pl-PL" dirty="0">
                <a:latin typeface="Courier New" pitchFamily="49" charset="0"/>
                <a:cs typeface="Courier New" pitchFamily="49" charset="0"/>
              </a:rPr>
              <a:t> </a:t>
            </a:r>
            <a:r>
              <a:rPr lang="pl-PL" dirty="0" err="1">
                <a:latin typeface="Courier New" pitchFamily="49" charset="0"/>
                <a:cs typeface="Courier New" pitchFamily="49" charset="0"/>
              </a:rPr>
              <a:t>int</a:t>
            </a:r>
            <a:r>
              <a:rPr lang="pl-PL" dirty="0">
                <a:latin typeface="Courier New" pitchFamily="49" charset="0"/>
                <a:cs typeface="Courier New" pitchFamily="49" charset="0"/>
              </a:rPr>
              <a:t> </a:t>
            </a:r>
            <a:r>
              <a:rPr lang="pl-PL" dirty="0" err="1">
                <a:latin typeface="Courier New" pitchFamily="49" charset="0"/>
                <a:cs typeface="Courier New" pitchFamily="49" charset="0"/>
              </a:rPr>
              <a:t>NumberOfEmployees</a:t>
            </a:r>
            <a:r>
              <a:rPr lang="pl-PL" dirty="0">
                <a:latin typeface="Courier New" pitchFamily="49" charset="0"/>
                <a:cs typeface="Courier New" pitchFamily="49" charset="0"/>
              </a:rPr>
              <a:t>;</a:t>
            </a:r>
          </a:p>
          <a:p>
            <a:pPr algn="l"/>
            <a:r>
              <a:rPr lang="pl-PL" dirty="0">
                <a:latin typeface="Courier New" pitchFamily="49" charset="0"/>
                <a:cs typeface="Courier New" pitchFamily="49" charset="0"/>
              </a:rPr>
              <a:t>    </a:t>
            </a:r>
            <a:r>
              <a:rPr lang="pl-PL" dirty="0" err="1">
                <a:latin typeface="Courier New" pitchFamily="49" charset="0"/>
                <a:cs typeface="Courier New" pitchFamily="49" charset="0"/>
              </a:rPr>
              <a:t>private</a:t>
            </a:r>
            <a:r>
              <a:rPr lang="pl-PL" dirty="0">
                <a:latin typeface="Courier New" pitchFamily="49" charset="0"/>
                <a:cs typeface="Courier New" pitchFamily="49" charset="0"/>
              </a:rPr>
              <a:t> </a:t>
            </a:r>
            <a:r>
              <a:rPr lang="pl-PL" dirty="0" err="1">
                <a:latin typeface="Courier New" pitchFamily="49" charset="0"/>
                <a:cs typeface="Courier New" pitchFamily="49" charset="0"/>
              </a:rPr>
              <a:t>static</a:t>
            </a:r>
            <a:r>
              <a:rPr lang="pl-PL" dirty="0">
                <a:latin typeface="Courier New" pitchFamily="49" charset="0"/>
                <a:cs typeface="Courier New" pitchFamily="49" charset="0"/>
              </a:rPr>
              <a:t> </a:t>
            </a:r>
            <a:r>
              <a:rPr lang="pl-PL" dirty="0" err="1">
                <a:latin typeface="Courier New" pitchFamily="49" charset="0"/>
                <a:cs typeface="Courier New" pitchFamily="49" charset="0"/>
              </a:rPr>
              <a:t>int</a:t>
            </a:r>
            <a:r>
              <a:rPr lang="pl-PL" dirty="0">
                <a:latin typeface="Courier New" pitchFamily="49" charset="0"/>
                <a:cs typeface="Courier New" pitchFamily="49" charset="0"/>
              </a:rPr>
              <a:t> </a:t>
            </a:r>
            <a:r>
              <a:rPr lang="pl-PL" dirty="0" err="1">
                <a:latin typeface="Courier New" pitchFamily="49" charset="0"/>
                <a:cs typeface="Courier New" pitchFamily="49" charset="0"/>
              </a:rPr>
              <a:t>counter</a:t>
            </a:r>
            <a:r>
              <a:rPr lang="pl-PL" dirty="0">
                <a:latin typeface="Courier New" pitchFamily="49" charset="0"/>
                <a:cs typeface="Courier New" pitchFamily="49" charset="0"/>
              </a:rPr>
              <a:t>;</a:t>
            </a:r>
          </a:p>
          <a:p>
            <a:pPr algn="l"/>
            <a:r>
              <a:rPr lang="pl-PL" dirty="0">
                <a:latin typeface="Courier New" pitchFamily="49" charset="0"/>
                <a:cs typeface="Courier New" pitchFamily="49" charset="0"/>
              </a:rPr>
              <a:t>    </a:t>
            </a:r>
            <a:r>
              <a:rPr lang="pl-PL" dirty="0" err="1">
                <a:latin typeface="Courier New" pitchFamily="49" charset="0"/>
                <a:cs typeface="Courier New" pitchFamily="49" charset="0"/>
              </a:rPr>
              <a:t>private</a:t>
            </a:r>
            <a:r>
              <a:rPr lang="pl-PL" dirty="0">
                <a:latin typeface="Courier New" pitchFamily="49" charset="0"/>
                <a:cs typeface="Courier New" pitchFamily="49" charset="0"/>
              </a:rPr>
              <a:t> string </a:t>
            </a:r>
            <a:r>
              <a:rPr lang="pl-PL" dirty="0" err="1">
                <a:latin typeface="Courier New" pitchFamily="49" charset="0"/>
                <a:cs typeface="Courier New" pitchFamily="49" charset="0"/>
              </a:rPr>
              <a:t>name</a:t>
            </a:r>
            <a:r>
              <a:rPr lang="pl-PL" dirty="0">
                <a:latin typeface="Courier New" pitchFamily="49" charset="0"/>
                <a:cs typeface="Courier New" pitchFamily="49" charset="0"/>
              </a:rPr>
              <a:t>;</a:t>
            </a:r>
          </a:p>
          <a:p>
            <a:pPr algn="l"/>
            <a:r>
              <a:rPr lang="en-US" dirty="0">
                <a:latin typeface="Courier New" pitchFamily="49" charset="0"/>
                <a:cs typeface="Courier New" pitchFamily="49" charset="0"/>
              </a:rPr>
              <a:t>    public string Name  // A read-write instance property:</a:t>
            </a:r>
          </a:p>
          <a:p>
            <a:pPr algn="l"/>
            <a:r>
              <a:rPr lang="pl-PL" dirty="0">
                <a:latin typeface="Courier New" pitchFamily="49" charset="0"/>
                <a:cs typeface="Courier New" pitchFamily="49" charset="0"/>
              </a:rPr>
              <a:t>    {</a:t>
            </a:r>
          </a:p>
          <a:p>
            <a:pPr algn="l"/>
            <a:r>
              <a:rPr lang="pl-PL" dirty="0">
                <a:latin typeface="Courier New" pitchFamily="49" charset="0"/>
                <a:cs typeface="Courier New" pitchFamily="49" charset="0"/>
              </a:rPr>
              <a:t>        </a:t>
            </a:r>
            <a:r>
              <a:rPr lang="pl-PL" dirty="0" err="1">
                <a:latin typeface="Courier New" pitchFamily="49" charset="0"/>
                <a:cs typeface="Courier New" pitchFamily="49" charset="0"/>
              </a:rPr>
              <a:t>get</a:t>
            </a:r>
            <a:r>
              <a:rPr lang="pl-PL" dirty="0">
                <a:latin typeface="Courier New" pitchFamily="49" charset="0"/>
                <a:cs typeface="Courier New" pitchFamily="49" charset="0"/>
              </a:rPr>
              <a:t> { return </a:t>
            </a:r>
            <a:r>
              <a:rPr lang="pl-PL" dirty="0" err="1">
                <a:latin typeface="Courier New" pitchFamily="49" charset="0"/>
                <a:cs typeface="Courier New" pitchFamily="49" charset="0"/>
              </a:rPr>
              <a:t>name</a:t>
            </a:r>
            <a:r>
              <a:rPr lang="pl-PL" dirty="0">
                <a:latin typeface="Courier New" pitchFamily="49" charset="0"/>
                <a:cs typeface="Courier New" pitchFamily="49" charset="0"/>
              </a:rPr>
              <a:t>; }</a:t>
            </a:r>
          </a:p>
          <a:p>
            <a:pPr algn="l"/>
            <a:r>
              <a:rPr lang="pl-PL" dirty="0">
                <a:latin typeface="Courier New" pitchFamily="49" charset="0"/>
                <a:cs typeface="Courier New" pitchFamily="49" charset="0"/>
              </a:rPr>
              <a:t>        set { </a:t>
            </a:r>
            <a:r>
              <a:rPr lang="pl-PL" dirty="0" err="1">
                <a:latin typeface="Courier New" pitchFamily="49" charset="0"/>
                <a:cs typeface="Courier New" pitchFamily="49" charset="0"/>
              </a:rPr>
              <a:t>name</a:t>
            </a:r>
            <a:r>
              <a:rPr lang="pl-PL" dirty="0">
                <a:latin typeface="Courier New" pitchFamily="49" charset="0"/>
                <a:cs typeface="Courier New" pitchFamily="49" charset="0"/>
              </a:rPr>
              <a:t> = </a:t>
            </a:r>
            <a:r>
              <a:rPr lang="pl-PL" dirty="0" err="1">
                <a:latin typeface="Courier New" pitchFamily="49" charset="0"/>
                <a:cs typeface="Courier New" pitchFamily="49" charset="0"/>
              </a:rPr>
              <a:t>value</a:t>
            </a:r>
            <a:r>
              <a:rPr lang="pl-PL" dirty="0">
                <a:latin typeface="Courier New" pitchFamily="49" charset="0"/>
                <a:cs typeface="Courier New" pitchFamily="49" charset="0"/>
              </a:rPr>
              <a:t>; }</a:t>
            </a:r>
          </a:p>
          <a:p>
            <a:pPr algn="l"/>
            <a:r>
              <a:rPr lang="pl-PL" dirty="0">
                <a:latin typeface="Courier New" pitchFamily="49" charset="0"/>
                <a:cs typeface="Courier New" pitchFamily="49" charset="0"/>
              </a:rPr>
              <a:t>    }</a:t>
            </a:r>
          </a:p>
          <a:p>
            <a:pPr algn="l"/>
            <a:r>
              <a:rPr lang="en-US" dirty="0">
                <a:latin typeface="Courier New" pitchFamily="49" charset="0"/>
                <a:cs typeface="Courier New" pitchFamily="49" charset="0"/>
              </a:rPr>
              <a:t>    public static </a:t>
            </a:r>
            <a:r>
              <a:rPr lang="en-US" dirty="0" err="1">
                <a:latin typeface="Courier New" pitchFamily="49" charset="0"/>
                <a:cs typeface="Courier New" pitchFamily="49" charset="0"/>
              </a:rPr>
              <a:t>int</a:t>
            </a:r>
            <a:r>
              <a:rPr lang="en-US" dirty="0">
                <a:latin typeface="Courier New" pitchFamily="49" charset="0"/>
                <a:cs typeface="Courier New" pitchFamily="49" charset="0"/>
              </a:rPr>
              <a:t> Counter // A read-only static property:</a:t>
            </a:r>
          </a:p>
          <a:p>
            <a:pPr algn="l"/>
            <a:r>
              <a:rPr lang="pl-PL" dirty="0">
                <a:latin typeface="Courier New" pitchFamily="49" charset="0"/>
                <a:cs typeface="Courier New" pitchFamily="49" charset="0"/>
              </a:rPr>
              <a:t>    {</a:t>
            </a:r>
          </a:p>
          <a:p>
            <a:pPr algn="l"/>
            <a:r>
              <a:rPr lang="pl-PL" dirty="0">
                <a:latin typeface="Courier New" pitchFamily="49" charset="0"/>
                <a:cs typeface="Courier New" pitchFamily="49" charset="0"/>
              </a:rPr>
              <a:t>        </a:t>
            </a:r>
            <a:r>
              <a:rPr lang="pl-PL" dirty="0" err="1">
                <a:latin typeface="Courier New" pitchFamily="49" charset="0"/>
                <a:cs typeface="Courier New" pitchFamily="49" charset="0"/>
              </a:rPr>
              <a:t>get</a:t>
            </a:r>
            <a:r>
              <a:rPr lang="pl-PL" dirty="0">
                <a:latin typeface="Courier New" pitchFamily="49" charset="0"/>
                <a:cs typeface="Courier New" pitchFamily="49" charset="0"/>
              </a:rPr>
              <a:t> { return </a:t>
            </a:r>
            <a:r>
              <a:rPr lang="pl-PL" dirty="0" err="1">
                <a:latin typeface="Courier New" pitchFamily="49" charset="0"/>
                <a:cs typeface="Courier New" pitchFamily="49" charset="0"/>
              </a:rPr>
              <a:t>counter</a:t>
            </a:r>
            <a:r>
              <a:rPr lang="pl-PL" dirty="0">
                <a:latin typeface="Courier New" pitchFamily="49" charset="0"/>
                <a:cs typeface="Courier New" pitchFamily="49" charset="0"/>
              </a:rPr>
              <a:t>; }</a:t>
            </a:r>
          </a:p>
          <a:p>
            <a:pPr algn="l"/>
            <a:r>
              <a:rPr lang="pl-PL" dirty="0">
                <a:latin typeface="Courier New" pitchFamily="49" charset="0"/>
                <a:cs typeface="Courier New" pitchFamily="49" charset="0"/>
              </a:rPr>
              <a:t>    }</a:t>
            </a:r>
          </a:p>
          <a:p>
            <a:pPr algn="l"/>
            <a:r>
              <a:rPr lang="pl-PL" dirty="0">
                <a:latin typeface="Courier New" pitchFamily="49" charset="0"/>
                <a:cs typeface="Courier New" pitchFamily="49" charset="0"/>
              </a:rPr>
              <a:t>    public </a:t>
            </a:r>
            <a:r>
              <a:rPr lang="pl-PL" dirty="0" err="1">
                <a:latin typeface="Courier New" pitchFamily="49" charset="0"/>
                <a:cs typeface="Courier New" pitchFamily="49" charset="0"/>
              </a:rPr>
              <a:t>Employee</a:t>
            </a:r>
            <a:r>
              <a:rPr lang="pl-PL" dirty="0">
                <a:latin typeface="Courier New" pitchFamily="49" charset="0"/>
                <a:cs typeface="Courier New" pitchFamily="49" charset="0"/>
              </a:rPr>
              <a:t>()   // A </a:t>
            </a:r>
            <a:r>
              <a:rPr lang="pl-PL" dirty="0" err="1">
                <a:latin typeface="Courier New" pitchFamily="49" charset="0"/>
                <a:cs typeface="Courier New" pitchFamily="49" charset="0"/>
              </a:rPr>
              <a:t>Constructor</a:t>
            </a:r>
            <a:r>
              <a:rPr lang="pl-PL" dirty="0">
                <a:latin typeface="Courier New" pitchFamily="49" charset="0"/>
                <a:cs typeface="Courier New" pitchFamily="49" charset="0"/>
              </a:rPr>
              <a:t>:</a:t>
            </a:r>
          </a:p>
          <a:p>
            <a:pPr algn="l"/>
            <a:r>
              <a:rPr lang="pl-PL" dirty="0">
                <a:latin typeface="Courier New" pitchFamily="49" charset="0"/>
                <a:cs typeface="Courier New" pitchFamily="49" charset="0"/>
              </a:rPr>
              <a:t>    {                   // </a:t>
            </a:r>
            <a:r>
              <a:rPr lang="pl-PL" dirty="0" err="1">
                <a:latin typeface="Courier New" pitchFamily="49" charset="0"/>
                <a:cs typeface="Courier New" pitchFamily="49" charset="0"/>
              </a:rPr>
              <a:t>Calculate</a:t>
            </a:r>
            <a:r>
              <a:rPr lang="pl-PL" dirty="0">
                <a:latin typeface="Courier New" pitchFamily="49" charset="0"/>
                <a:cs typeface="Courier New" pitchFamily="49" charset="0"/>
              </a:rPr>
              <a:t> the </a:t>
            </a:r>
            <a:r>
              <a:rPr lang="pl-PL" dirty="0" err="1">
                <a:latin typeface="Courier New" pitchFamily="49" charset="0"/>
                <a:cs typeface="Courier New" pitchFamily="49" charset="0"/>
              </a:rPr>
              <a:t>employee's</a:t>
            </a:r>
            <a:r>
              <a:rPr lang="pl-PL" dirty="0">
                <a:latin typeface="Courier New" pitchFamily="49" charset="0"/>
                <a:cs typeface="Courier New" pitchFamily="49" charset="0"/>
              </a:rPr>
              <a:t> </a:t>
            </a:r>
            <a:r>
              <a:rPr lang="pl-PL" dirty="0" err="1">
                <a:latin typeface="Courier New" pitchFamily="49" charset="0"/>
                <a:cs typeface="Courier New" pitchFamily="49" charset="0"/>
              </a:rPr>
              <a:t>number</a:t>
            </a:r>
            <a:r>
              <a:rPr lang="pl-PL" dirty="0">
                <a:latin typeface="Courier New" pitchFamily="49" charset="0"/>
                <a:cs typeface="Courier New" pitchFamily="49" charset="0"/>
              </a:rPr>
              <a:t>:</a:t>
            </a:r>
          </a:p>
          <a:p>
            <a:pPr algn="l"/>
            <a:r>
              <a:rPr lang="pl-PL" dirty="0">
                <a:latin typeface="Courier New" pitchFamily="49" charset="0"/>
                <a:cs typeface="Courier New" pitchFamily="49" charset="0"/>
              </a:rPr>
              <a:t>        </a:t>
            </a:r>
            <a:r>
              <a:rPr lang="pl-PL" dirty="0" err="1">
                <a:latin typeface="Courier New" pitchFamily="49" charset="0"/>
                <a:cs typeface="Courier New" pitchFamily="49" charset="0"/>
              </a:rPr>
              <a:t>counter</a:t>
            </a:r>
            <a:r>
              <a:rPr lang="pl-PL" dirty="0">
                <a:latin typeface="Courier New" pitchFamily="49" charset="0"/>
                <a:cs typeface="Courier New" pitchFamily="49" charset="0"/>
              </a:rPr>
              <a:t> = ++</a:t>
            </a:r>
            <a:r>
              <a:rPr lang="pl-PL" dirty="0" err="1">
                <a:latin typeface="Courier New" pitchFamily="49" charset="0"/>
                <a:cs typeface="Courier New" pitchFamily="49" charset="0"/>
              </a:rPr>
              <a:t>counter</a:t>
            </a:r>
            <a:r>
              <a:rPr lang="pl-PL" dirty="0">
                <a:latin typeface="Courier New" pitchFamily="49" charset="0"/>
                <a:cs typeface="Courier New" pitchFamily="49" charset="0"/>
              </a:rPr>
              <a:t> + </a:t>
            </a:r>
            <a:r>
              <a:rPr lang="pl-PL" dirty="0" err="1">
                <a:latin typeface="Courier New" pitchFamily="49" charset="0"/>
                <a:cs typeface="Courier New" pitchFamily="49" charset="0"/>
              </a:rPr>
              <a:t>NumberOfEmployees</a:t>
            </a:r>
            <a:r>
              <a:rPr lang="pl-PL" dirty="0">
                <a:latin typeface="Courier New" pitchFamily="49" charset="0"/>
                <a:cs typeface="Courier New" pitchFamily="49" charset="0"/>
              </a:rPr>
              <a:t>;</a:t>
            </a:r>
          </a:p>
          <a:p>
            <a:pPr algn="l"/>
            <a:r>
              <a:rPr lang="pl-PL" dirty="0">
                <a:latin typeface="Courier New" pitchFamily="49" charset="0"/>
                <a:cs typeface="Courier New" pitchFamily="49" charset="0"/>
              </a:rPr>
              <a:t>    }</a:t>
            </a:r>
          </a:p>
          <a:p>
            <a:pPr algn="l"/>
            <a:r>
              <a:rPr lang="pl-PL" dirty="0">
                <a:latin typeface="Courier New" pitchFamily="49" charset="0"/>
                <a:cs typeface="Courier New" pitchFamily="49" charset="0"/>
              </a:rPr>
              <a:t>}</a:t>
            </a:r>
          </a:p>
        </p:txBody>
      </p:sp>
    </p:spTree>
    <p:extLst>
      <p:ext uri="{BB962C8B-B14F-4D97-AF65-F5344CB8AC3E}">
        <p14:creationId xmlns:p14="http://schemas.microsoft.com/office/powerpoint/2010/main" val="4085266991"/>
      </p:ext>
    </p:extLst>
  </p:cSld>
  <p:clrMapOvr>
    <a:masterClrMapping/>
  </p:clrMapOvr>
  <p:transition>
    <p:randomBa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Przykład 2, c.d.</a:t>
            </a:r>
            <a:endParaRPr lang="pl-PL" dirty="0"/>
          </a:p>
        </p:txBody>
      </p:sp>
      <p:sp>
        <p:nvSpPr>
          <p:cNvPr id="4" name="pole tekstowe 3"/>
          <p:cNvSpPr txBox="1"/>
          <p:nvPr/>
        </p:nvSpPr>
        <p:spPr>
          <a:xfrm>
            <a:off x="611560" y="1857013"/>
            <a:ext cx="8352928" cy="4801314"/>
          </a:xfrm>
          <a:prstGeom prst="rect">
            <a:avLst/>
          </a:prstGeom>
          <a:solidFill>
            <a:schemeClr val="accent2"/>
          </a:solidFill>
          <a:ln w="28575">
            <a:solidFill>
              <a:schemeClr val="accent1"/>
            </a:solidFill>
          </a:ln>
        </p:spPr>
        <p:txBody>
          <a:bodyPr wrap="square" rtlCol="0">
            <a:spAutoFit/>
          </a:bodyPr>
          <a:lstStyle/>
          <a:p>
            <a:pPr algn="l"/>
            <a:r>
              <a:rPr lang="pl-PL" dirty="0" err="1">
                <a:latin typeface="Courier New" pitchFamily="49" charset="0"/>
                <a:cs typeface="Courier New" pitchFamily="49" charset="0"/>
              </a:rPr>
              <a:t>class</a:t>
            </a:r>
            <a:r>
              <a:rPr lang="pl-PL" dirty="0">
                <a:latin typeface="Courier New" pitchFamily="49" charset="0"/>
                <a:cs typeface="Courier New" pitchFamily="49" charset="0"/>
              </a:rPr>
              <a:t> </a:t>
            </a:r>
            <a:r>
              <a:rPr lang="pl-PL" dirty="0" err="1">
                <a:latin typeface="Courier New" pitchFamily="49" charset="0"/>
                <a:cs typeface="Courier New" pitchFamily="49" charset="0"/>
              </a:rPr>
              <a:t>TestEmployee</a:t>
            </a:r>
            <a:endParaRPr lang="pl-PL" dirty="0">
              <a:latin typeface="Courier New" pitchFamily="49" charset="0"/>
              <a:cs typeface="Courier New" pitchFamily="49" charset="0"/>
            </a:endParaRPr>
          </a:p>
          <a:p>
            <a:pPr algn="l"/>
            <a:r>
              <a:rPr lang="pl-PL" dirty="0">
                <a:latin typeface="Courier New" pitchFamily="49" charset="0"/>
                <a:cs typeface="Courier New" pitchFamily="49" charset="0"/>
              </a:rPr>
              <a:t>{</a:t>
            </a:r>
          </a:p>
          <a:p>
            <a:pPr algn="l"/>
            <a:r>
              <a:rPr lang="pl-PL" dirty="0">
                <a:latin typeface="Courier New" pitchFamily="49" charset="0"/>
                <a:cs typeface="Courier New" pitchFamily="49" charset="0"/>
              </a:rPr>
              <a:t>    </a:t>
            </a:r>
            <a:r>
              <a:rPr lang="pl-PL" dirty="0" err="1">
                <a:latin typeface="Courier New" pitchFamily="49" charset="0"/>
                <a:cs typeface="Courier New" pitchFamily="49" charset="0"/>
              </a:rPr>
              <a:t>static</a:t>
            </a:r>
            <a:r>
              <a:rPr lang="pl-PL" dirty="0">
                <a:latin typeface="Courier New" pitchFamily="49" charset="0"/>
                <a:cs typeface="Courier New" pitchFamily="49" charset="0"/>
              </a:rPr>
              <a:t> </a:t>
            </a:r>
            <a:r>
              <a:rPr lang="pl-PL" dirty="0" err="1">
                <a:latin typeface="Courier New" pitchFamily="49" charset="0"/>
                <a:cs typeface="Courier New" pitchFamily="49" charset="0"/>
              </a:rPr>
              <a:t>void</a:t>
            </a:r>
            <a:r>
              <a:rPr lang="pl-PL" dirty="0">
                <a:latin typeface="Courier New" pitchFamily="49" charset="0"/>
                <a:cs typeface="Courier New" pitchFamily="49" charset="0"/>
              </a:rPr>
              <a:t> </a:t>
            </a:r>
            <a:r>
              <a:rPr lang="pl-PL" dirty="0" err="1">
                <a:latin typeface="Courier New" pitchFamily="49" charset="0"/>
                <a:cs typeface="Courier New" pitchFamily="49" charset="0"/>
              </a:rPr>
              <a:t>Main</a:t>
            </a:r>
            <a:r>
              <a:rPr lang="pl-PL" dirty="0">
                <a:latin typeface="Courier New" pitchFamily="49" charset="0"/>
                <a:cs typeface="Courier New" pitchFamily="49" charset="0"/>
              </a:rPr>
              <a:t>()</a:t>
            </a:r>
          </a:p>
          <a:p>
            <a:pPr algn="l"/>
            <a:r>
              <a:rPr lang="pl-PL" dirty="0">
                <a:latin typeface="Courier New" pitchFamily="49" charset="0"/>
                <a:cs typeface="Courier New" pitchFamily="49" charset="0"/>
              </a:rPr>
              <a:t>    {</a:t>
            </a:r>
          </a:p>
          <a:p>
            <a:pPr algn="l"/>
            <a:r>
              <a:rPr lang="pl-PL" dirty="0">
                <a:latin typeface="Courier New" pitchFamily="49" charset="0"/>
                <a:cs typeface="Courier New" pitchFamily="49" charset="0"/>
              </a:rPr>
              <a:t>        </a:t>
            </a:r>
            <a:r>
              <a:rPr lang="pl-PL" dirty="0" err="1">
                <a:latin typeface="Courier New" pitchFamily="49" charset="0"/>
                <a:cs typeface="Courier New" pitchFamily="49" charset="0"/>
              </a:rPr>
              <a:t>Employee.NumberOfEmployees</a:t>
            </a:r>
            <a:r>
              <a:rPr lang="pl-PL" dirty="0">
                <a:latin typeface="Courier New" pitchFamily="49" charset="0"/>
                <a:cs typeface="Courier New" pitchFamily="49" charset="0"/>
              </a:rPr>
              <a:t> = 100;</a:t>
            </a:r>
          </a:p>
          <a:p>
            <a:pPr algn="l"/>
            <a:r>
              <a:rPr lang="pl-PL" dirty="0">
                <a:latin typeface="Courier New" pitchFamily="49" charset="0"/>
                <a:cs typeface="Courier New" pitchFamily="49" charset="0"/>
              </a:rPr>
              <a:t>        </a:t>
            </a:r>
            <a:r>
              <a:rPr lang="pl-PL" dirty="0" err="1">
                <a:latin typeface="Courier New" pitchFamily="49" charset="0"/>
                <a:cs typeface="Courier New" pitchFamily="49" charset="0"/>
              </a:rPr>
              <a:t>Employee</a:t>
            </a:r>
            <a:r>
              <a:rPr lang="pl-PL" dirty="0">
                <a:latin typeface="Courier New" pitchFamily="49" charset="0"/>
                <a:cs typeface="Courier New" pitchFamily="49" charset="0"/>
              </a:rPr>
              <a:t> e1 = </a:t>
            </a:r>
            <a:r>
              <a:rPr lang="pl-PL" dirty="0" err="1">
                <a:latin typeface="Courier New" pitchFamily="49" charset="0"/>
                <a:cs typeface="Courier New" pitchFamily="49" charset="0"/>
              </a:rPr>
              <a:t>new</a:t>
            </a:r>
            <a:r>
              <a:rPr lang="pl-PL" dirty="0">
                <a:latin typeface="Courier New" pitchFamily="49" charset="0"/>
                <a:cs typeface="Courier New" pitchFamily="49" charset="0"/>
              </a:rPr>
              <a:t> </a:t>
            </a:r>
            <a:r>
              <a:rPr lang="pl-PL" dirty="0" err="1">
                <a:latin typeface="Courier New" pitchFamily="49" charset="0"/>
                <a:cs typeface="Courier New" pitchFamily="49" charset="0"/>
              </a:rPr>
              <a:t>Employee</a:t>
            </a:r>
            <a:r>
              <a:rPr lang="pl-PL" dirty="0">
                <a:latin typeface="Courier New" pitchFamily="49" charset="0"/>
                <a:cs typeface="Courier New" pitchFamily="49" charset="0"/>
              </a:rPr>
              <a:t>();</a:t>
            </a:r>
          </a:p>
          <a:p>
            <a:pPr algn="l"/>
            <a:r>
              <a:rPr lang="pl-PL" dirty="0">
                <a:latin typeface="Courier New" pitchFamily="49" charset="0"/>
                <a:cs typeface="Courier New" pitchFamily="49" charset="0"/>
              </a:rPr>
              <a:t>        e1.Name = "Jerzy F. Kotowski";</a:t>
            </a:r>
          </a:p>
          <a:p>
            <a:pPr algn="l"/>
            <a:endParaRPr lang="pl-PL" dirty="0">
              <a:latin typeface="Courier New" pitchFamily="49" charset="0"/>
              <a:cs typeface="Courier New" pitchFamily="49" charset="0"/>
            </a:endParaRPr>
          </a:p>
          <a:p>
            <a:pPr algn="l"/>
            <a:r>
              <a:rPr lang="en-US" dirty="0">
                <a:latin typeface="Courier New" pitchFamily="49" charset="0"/>
                <a:cs typeface="Courier New" pitchFamily="49" charset="0"/>
              </a:rPr>
              <a:t>        </a:t>
            </a:r>
            <a:r>
              <a:rPr lang="en-US" dirty="0" err="1">
                <a:latin typeface="Courier New" pitchFamily="49" charset="0"/>
                <a:cs typeface="Courier New" pitchFamily="49" charset="0"/>
              </a:rPr>
              <a:t>System.Console.WriteLine</a:t>
            </a:r>
            <a:r>
              <a:rPr lang="en-US" dirty="0">
                <a:latin typeface="Courier New" pitchFamily="49" charset="0"/>
                <a:cs typeface="Courier New" pitchFamily="49" charset="0"/>
              </a:rPr>
              <a:t>("Employee number: {0</a:t>
            </a:r>
            <a:r>
              <a:rPr lang="en-US" dirty="0" smtClean="0">
                <a:latin typeface="Courier New" pitchFamily="49" charset="0"/>
                <a:cs typeface="Courier New" pitchFamily="49" charset="0"/>
              </a:rPr>
              <a:t>}",</a:t>
            </a:r>
            <a:endParaRPr lang="pl-PL" dirty="0" smtClean="0">
              <a:latin typeface="Courier New" pitchFamily="49" charset="0"/>
              <a:cs typeface="Courier New" pitchFamily="49" charset="0"/>
            </a:endParaRPr>
          </a:p>
          <a:p>
            <a:pPr algn="l"/>
            <a:r>
              <a:rPr lang="pl-PL" dirty="0">
                <a:latin typeface="Courier New" pitchFamily="49" charset="0"/>
                <a:cs typeface="Courier New" pitchFamily="49" charset="0"/>
              </a:rPr>
              <a:t>	</a:t>
            </a:r>
            <a:r>
              <a:rPr lang="en-US" dirty="0" smtClean="0">
                <a:latin typeface="Courier New" pitchFamily="49" charset="0"/>
                <a:cs typeface="Courier New" pitchFamily="49" charset="0"/>
              </a:rPr>
              <a:t> </a:t>
            </a:r>
            <a:r>
              <a:rPr lang="pl-PL" dirty="0" smtClean="0">
                <a:latin typeface="Courier New" pitchFamily="49" charset="0"/>
                <a:cs typeface="Courier New" pitchFamily="49" charset="0"/>
              </a:rPr>
              <a:t>	</a:t>
            </a:r>
            <a:r>
              <a:rPr lang="en-US" dirty="0" err="1" smtClean="0">
                <a:latin typeface="Courier New" pitchFamily="49" charset="0"/>
                <a:cs typeface="Courier New" pitchFamily="49" charset="0"/>
              </a:rPr>
              <a:t>Employee.Counter</a:t>
            </a:r>
            <a:r>
              <a:rPr lang="en-US" dirty="0">
                <a:latin typeface="Courier New" pitchFamily="49" charset="0"/>
                <a:cs typeface="Courier New" pitchFamily="49" charset="0"/>
              </a:rPr>
              <a:t>);</a:t>
            </a:r>
          </a:p>
          <a:p>
            <a:pPr algn="l"/>
            <a:r>
              <a:rPr lang="en-US" dirty="0">
                <a:latin typeface="Courier New" pitchFamily="49" charset="0"/>
                <a:cs typeface="Courier New" pitchFamily="49" charset="0"/>
              </a:rPr>
              <a:t>        </a:t>
            </a:r>
            <a:endParaRPr lang="pl-PL" dirty="0" smtClean="0">
              <a:latin typeface="Courier New" pitchFamily="49" charset="0"/>
              <a:cs typeface="Courier New" pitchFamily="49" charset="0"/>
            </a:endParaRPr>
          </a:p>
          <a:p>
            <a:pPr algn="l"/>
            <a:r>
              <a:rPr lang="pl-PL" dirty="0">
                <a:latin typeface="Courier New" pitchFamily="49" charset="0"/>
                <a:cs typeface="Courier New" pitchFamily="49" charset="0"/>
              </a:rPr>
              <a:t>	</a:t>
            </a:r>
            <a:r>
              <a:rPr lang="pl-PL" dirty="0" smtClean="0">
                <a:latin typeface="Courier New" pitchFamily="49" charset="0"/>
                <a:cs typeface="Courier New" pitchFamily="49" charset="0"/>
              </a:rPr>
              <a:t> </a:t>
            </a:r>
            <a:r>
              <a:rPr lang="en-US" dirty="0" err="1" smtClean="0">
                <a:latin typeface="Courier New" pitchFamily="49" charset="0"/>
                <a:cs typeface="Courier New" pitchFamily="49" charset="0"/>
              </a:rPr>
              <a:t>System.Console.WriteLine</a:t>
            </a:r>
            <a:r>
              <a:rPr lang="en-US" dirty="0">
                <a:latin typeface="Courier New" pitchFamily="49" charset="0"/>
                <a:cs typeface="Courier New" pitchFamily="49" charset="0"/>
              </a:rPr>
              <a:t>("Employee name: {0}", </a:t>
            </a:r>
            <a:endParaRPr lang="pl-PL" dirty="0" smtClean="0">
              <a:latin typeface="Courier New" pitchFamily="49" charset="0"/>
              <a:cs typeface="Courier New" pitchFamily="49" charset="0"/>
            </a:endParaRPr>
          </a:p>
          <a:p>
            <a:pPr algn="l"/>
            <a:r>
              <a:rPr lang="pl-PL" dirty="0">
                <a:latin typeface="Courier New" pitchFamily="49" charset="0"/>
                <a:cs typeface="Courier New" pitchFamily="49" charset="0"/>
              </a:rPr>
              <a:t>	</a:t>
            </a:r>
            <a:r>
              <a:rPr lang="pl-PL" dirty="0" smtClean="0">
                <a:latin typeface="Courier New" pitchFamily="49" charset="0"/>
                <a:cs typeface="Courier New" pitchFamily="49" charset="0"/>
              </a:rPr>
              <a:t>	</a:t>
            </a:r>
            <a:r>
              <a:rPr lang="en-US" dirty="0" smtClean="0">
                <a:latin typeface="Courier New" pitchFamily="49" charset="0"/>
                <a:cs typeface="Courier New" pitchFamily="49" charset="0"/>
              </a:rPr>
              <a:t>e1.Name</a:t>
            </a:r>
            <a:r>
              <a:rPr lang="en-US" dirty="0">
                <a:latin typeface="Courier New" pitchFamily="49" charset="0"/>
                <a:cs typeface="Courier New" pitchFamily="49" charset="0"/>
              </a:rPr>
              <a:t>);</a:t>
            </a:r>
          </a:p>
          <a:p>
            <a:pPr algn="l"/>
            <a:r>
              <a:rPr lang="pl-PL" dirty="0">
                <a:latin typeface="Courier New" pitchFamily="49" charset="0"/>
                <a:cs typeface="Courier New" pitchFamily="49" charset="0"/>
              </a:rPr>
              <a:t>        </a:t>
            </a:r>
            <a:r>
              <a:rPr lang="pl-PL" dirty="0" err="1">
                <a:latin typeface="Courier New" pitchFamily="49" charset="0"/>
                <a:cs typeface="Courier New" pitchFamily="49" charset="0"/>
              </a:rPr>
              <a:t>System.Console.ReadKey</a:t>
            </a:r>
            <a:r>
              <a:rPr lang="pl-PL" dirty="0">
                <a:latin typeface="Courier New" pitchFamily="49" charset="0"/>
                <a:cs typeface="Courier New" pitchFamily="49" charset="0"/>
              </a:rPr>
              <a:t>();</a:t>
            </a:r>
          </a:p>
          <a:p>
            <a:pPr algn="l"/>
            <a:r>
              <a:rPr lang="pl-PL" dirty="0">
                <a:latin typeface="Courier New" pitchFamily="49" charset="0"/>
                <a:cs typeface="Courier New" pitchFamily="49" charset="0"/>
              </a:rPr>
              <a:t>    }</a:t>
            </a:r>
          </a:p>
          <a:p>
            <a:pPr algn="l"/>
            <a:r>
              <a:rPr lang="pl-PL" dirty="0">
                <a:latin typeface="Courier New" pitchFamily="49" charset="0"/>
                <a:cs typeface="Courier New" pitchFamily="49" charset="0"/>
              </a:rPr>
              <a:t>}</a:t>
            </a:r>
          </a:p>
          <a:p>
            <a:pPr algn="l"/>
            <a:endParaRPr lang="pl-PL" dirty="0">
              <a:latin typeface="Courier New" pitchFamily="49" charset="0"/>
              <a:cs typeface="Courier New" pitchFamily="49" charset="0"/>
            </a:endParaRPr>
          </a:p>
        </p:txBody>
      </p:sp>
    </p:spTree>
    <p:extLst>
      <p:ext uri="{BB962C8B-B14F-4D97-AF65-F5344CB8AC3E}">
        <p14:creationId xmlns:p14="http://schemas.microsoft.com/office/powerpoint/2010/main" val="684690979"/>
      </p:ext>
    </p:extLst>
  </p:cSld>
  <p:clrMapOvr>
    <a:masterClrMapping/>
  </p:clrMapOvr>
  <p:transition>
    <p:randomBar/>
  </p:transition>
  <p:timing>
    <p:tnLst>
      <p:par>
        <p:cTn id="1" dur="indefinite" restart="never" nodeType="tmRoot"/>
      </p:par>
    </p:tnLst>
  </p:timing>
</p:sld>
</file>

<file path=ppt/theme/theme1.xml><?xml version="1.0" encoding="utf-8"?>
<a:theme xmlns:a="http://schemas.openxmlformats.org/drawingml/2006/main" name="szablon1-PL">
  <a:themeElements>
    <a:clrScheme name="szablon1-PL 1">
      <a:dk1>
        <a:srgbClr val="000000"/>
      </a:dk1>
      <a:lt1>
        <a:srgbClr val="FFFFFF"/>
      </a:lt1>
      <a:dk2>
        <a:srgbClr val="FFEBD5"/>
      </a:dk2>
      <a:lt2>
        <a:srgbClr val="78120A"/>
      </a:lt2>
      <a:accent1>
        <a:srgbClr val="E32213"/>
      </a:accent1>
      <a:accent2>
        <a:srgbClr val="FFD3A1"/>
      </a:accent2>
      <a:accent3>
        <a:srgbClr val="FFFFFF"/>
      </a:accent3>
      <a:accent4>
        <a:srgbClr val="000000"/>
      </a:accent4>
      <a:accent5>
        <a:srgbClr val="EFABAA"/>
      </a:accent5>
      <a:accent6>
        <a:srgbClr val="E7BF91"/>
      </a:accent6>
      <a:hlink>
        <a:srgbClr val="FFD9AF"/>
      </a:hlink>
      <a:folHlink>
        <a:srgbClr val="FFB25D"/>
      </a:folHlink>
    </a:clrScheme>
    <a:fontScheme name="szablon1-PL">
      <a:majorFont>
        <a:latin typeface="Trebuchet MS"/>
        <a:ea typeface=""/>
        <a:cs typeface=""/>
      </a:majorFont>
      <a:minorFont>
        <a:latin typeface="Trebuchet MS"/>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l-PL"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l-PL" sz="1800" b="0" i="0" u="none" strike="noStrike" cap="none" normalizeH="0" baseline="0" smtClean="0">
            <a:ln>
              <a:noFill/>
            </a:ln>
            <a:solidFill>
              <a:schemeClr val="tx1"/>
            </a:solidFill>
            <a:effectLst/>
            <a:latin typeface="Arial" charset="0"/>
          </a:defRPr>
        </a:defPPr>
      </a:lstStyle>
    </a:lnDef>
  </a:objectDefaults>
  <a:extraClrSchemeLst>
    <a:extraClrScheme>
      <a:clrScheme name="szablon1-PL 1">
        <a:dk1>
          <a:srgbClr val="000000"/>
        </a:dk1>
        <a:lt1>
          <a:srgbClr val="FFFFFF"/>
        </a:lt1>
        <a:dk2>
          <a:srgbClr val="FFEBD5"/>
        </a:dk2>
        <a:lt2>
          <a:srgbClr val="78120A"/>
        </a:lt2>
        <a:accent1>
          <a:srgbClr val="E32213"/>
        </a:accent1>
        <a:accent2>
          <a:srgbClr val="FFD3A1"/>
        </a:accent2>
        <a:accent3>
          <a:srgbClr val="FFFFFF"/>
        </a:accent3>
        <a:accent4>
          <a:srgbClr val="000000"/>
        </a:accent4>
        <a:accent5>
          <a:srgbClr val="EFABAA"/>
        </a:accent5>
        <a:accent6>
          <a:srgbClr val="E7BF91"/>
        </a:accent6>
        <a:hlink>
          <a:srgbClr val="FFD9AF"/>
        </a:hlink>
        <a:folHlink>
          <a:srgbClr val="FFB25D"/>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szablon1-PL</Template>
  <TotalTime>4865</TotalTime>
  <Words>1700</Words>
  <Application>Microsoft Office PowerPoint</Application>
  <PresentationFormat>Pokaz na ekranie (4:3)</PresentationFormat>
  <Paragraphs>294</Paragraphs>
  <Slides>23</Slides>
  <Notes>0</Notes>
  <HiddenSlides>0</HiddenSlides>
  <MMClips>0</MMClips>
  <ScaleCrop>false</ScaleCrop>
  <HeadingPairs>
    <vt:vector size="4" baseType="variant">
      <vt:variant>
        <vt:lpstr>Motyw</vt:lpstr>
      </vt:variant>
      <vt:variant>
        <vt:i4>1</vt:i4>
      </vt:variant>
      <vt:variant>
        <vt:lpstr>Tytuły slajdów</vt:lpstr>
      </vt:variant>
      <vt:variant>
        <vt:i4>23</vt:i4>
      </vt:variant>
    </vt:vector>
  </HeadingPairs>
  <TitlesOfParts>
    <vt:vector size="24" baseType="lpstr">
      <vt:lpstr>szablon1-PL</vt:lpstr>
      <vt:lpstr>Wydział Elektroniki Kierunek: AiR </vt:lpstr>
      <vt:lpstr>Język C# Składowe klasy</vt:lpstr>
      <vt:lpstr>Język C# Składowe klasy / właściwości i akcesory</vt:lpstr>
      <vt:lpstr>Properties and accessors</vt:lpstr>
      <vt:lpstr>Properties and accessors</vt:lpstr>
      <vt:lpstr>Przykład 1</vt:lpstr>
      <vt:lpstr>Przykład 2</vt:lpstr>
      <vt:lpstr>Przykład 2, c.d.</vt:lpstr>
      <vt:lpstr>Przykład 2, c.d.</vt:lpstr>
      <vt:lpstr>Properties</vt:lpstr>
      <vt:lpstr>Przykład 3</vt:lpstr>
      <vt:lpstr>Przykład 3 - komentarz</vt:lpstr>
      <vt:lpstr>Indexers – indeksatory? Indeksery?</vt:lpstr>
      <vt:lpstr>Indeksery - komentarze</vt:lpstr>
      <vt:lpstr>Przykład 4</vt:lpstr>
      <vt:lpstr>Przykład 4 - komentarze</vt:lpstr>
      <vt:lpstr>Exceptions - Wyjątki</vt:lpstr>
      <vt:lpstr>Wyjątki - komentarze</vt:lpstr>
      <vt:lpstr>Przykład 5</vt:lpstr>
      <vt:lpstr>Przykład 5 - komentarze</vt:lpstr>
      <vt:lpstr>Przykład 6</vt:lpstr>
      <vt:lpstr>Wyjątki – najczęściej spotykane</vt:lpstr>
      <vt:lpstr>Wyjątki – słowo kluczowe throw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Zaawansowane metody programowania</dc:title>
  <dc:creator>Jerzy Kotowski</dc:creator>
  <cp:lastModifiedBy>Jerzy</cp:lastModifiedBy>
  <cp:revision>162</cp:revision>
  <dcterms:created xsi:type="dcterms:W3CDTF">2005-04-18T15:51:00Z</dcterms:created>
  <dcterms:modified xsi:type="dcterms:W3CDTF">2013-05-14T14:21:41Z</dcterms:modified>
</cp:coreProperties>
</file>